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Robot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Roboto-bold.fntdata"/><Relationship Id="rId21" Type="http://schemas.openxmlformats.org/officeDocument/2006/relationships/slide" Target="slides/slide16.xml"/><Relationship Id="rId43" Type="http://schemas.openxmlformats.org/officeDocument/2006/relationships/font" Target="fonts/Roboto-regular.fntdata"/><Relationship Id="rId24" Type="http://schemas.openxmlformats.org/officeDocument/2006/relationships/slide" Target="slides/slide19.xml"/><Relationship Id="rId46" Type="http://schemas.openxmlformats.org/officeDocument/2006/relationships/font" Target="fonts/Roboto-boldItalic.fntdata"/><Relationship Id="rId23" Type="http://schemas.openxmlformats.org/officeDocument/2006/relationships/slide" Target="slides/slide18.xml"/><Relationship Id="rId45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1a182f83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1a182f83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everyone, my name is Hung Pham 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my presentation of our recent work Problems and Opportunities in Training Deep Learning Software Systems: An Analysis of Variance.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joint work with my </a:t>
            </a:r>
            <a:r>
              <a:rPr lang="en"/>
              <a:t>colleagues and my advisor Lin Tan.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from</a:t>
            </a:r>
            <a:r>
              <a:rPr lang="en"/>
              <a:t> University of Waterloo, Purdue University, and Microsoft Research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34a9f05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34a9f05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mentioned before, random processes are introduced into DL algorithm to help i</a:t>
            </a:r>
            <a:r>
              <a:rPr lang="en"/>
              <a:t>mprove training efficiency and model accuracy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call these </a:t>
            </a:r>
            <a:r>
              <a:rPr b="1" lang="en"/>
              <a:t>Algorithmic Nondeterminism Introducing </a:t>
            </a:r>
            <a:r>
              <a:rPr b="1" lang="en">
                <a:solidFill>
                  <a:schemeClr val="dk1"/>
                </a:solidFill>
              </a:rPr>
              <a:t>factor</a:t>
            </a:r>
            <a:r>
              <a:rPr lang="en">
                <a:solidFill>
                  <a:schemeClr val="dk1"/>
                </a:solidFill>
              </a:rPr>
              <a:t>s</a:t>
            </a:r>
            <a:r>
              <a:rPr lang="en"/>
              <a:t> or algorithmic NI-factors for short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example of such NI-factors is </a:t>
            </a:r>
            <a:r>
              <a:rPr lang="en">
                <a:solidFill>
                  <a:schemeClr val="dk1"/>
                </a:solidFill>
              </a:rPr>
              <a:t>nondeterministic DL layer such as Dropout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It randomly disables neurons to guide each neuron to be trained with different portions of the training data to prevent overfitting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These intentional random processes are often controlled by pseudo random number generators which can be controlled by fixed random seed.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34a9f0549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34a9f0549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At a lower level, the nondeterminism that we observed after disabling all algorithmic NI-factors by using fixed random seed is the by-product of the hardware and software system optimization to improve computational efficiency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</a:rPr>
              <a:t>DL system often utilize parallel computing platform such as GPU for faster training and inference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GPU programming often consists of parallel floating-point </a:t>
            </a:r>
            <a:r>
              <a:rPr lang="en">
                <a:solidFill>
                  <a:schemeClr val="dk1"/>
                </a:solidFill>
              </a:rPr>
              <a:t>computation</a:t>
            </a:r>
            <a:r>
              <a:rPr lang="en">
                <a:solidFill>
                  <a:schemeClr val="dk1"/>
                </a:solidFill>
              </a:rPr>
              <a:t> with nondeterministic scheduling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Floating-point computation introduce error and  they also are not associative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 example, a floating-point </a:t>
            </a:r>
            <a:r>
              <a:rPr lang="en">
                <a:solidFill>
                  <a:schemeClr val="dk1"/>
                </a:solidFill>
              </a:rPr>
              <a:t>computation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A+B+C would not be the same as B+C+A.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These couple with the </a:t>
            </a:r>
            <a:r>
              <a:rPr lang="en">
                <a:solidFill>
                  <a:schemeClr val="dk1"/>
                </a:solidFill>
              </a:rPr>
              <a:t>nondeterministic scheduling cause </a:t>
            </a:r>
            <a:r>
              <a:rPr lang="en">
                <a:solidFill>
                  <a:schemeClr val="dk1"/>
                </a:solidFill>
              </a:rPr>
              <a:t>the </a:t>
            </a:r>
            <a:r>
              <a:rPr lang="en">
                <a:solidFill>
                  <a:schemeClr val="dk1"/>
                </a:solidFill>
              </a:rPr>
              <a:t>introduced </a:t>
            </a:r>
            <a:r>
              <a:rPr lang="en">
                <a:solidFill>
                  <a:schemeClr val="dk1"/>
                </a:solidFill>
              </a:rPr>
              <a:t>error to vary between different identical runs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kind of NI-factors is harder to </a:t>
            </a:r>
            <a:r>
              <a:rPr lang="en">
                <a:solidFill>
                  <a:schemeClr val="dk1"/>
                </a:solidFill>
              </a:rPr>
              <a:t>control</a:t>
            </a:r>
            <a:r>
              <a:rPr lang="en">
                <a:solidFill>
                  <a:schemeClr val="dk1"/>
                </a:solidFill>
              </a:rPr>
              <a:t> as they are essential to the efficiency of DL system, disabling them is often not practical and sometimes not </a:t>
            </a:r>
            <a:r>
              <a:rPr lang="en">
                <a:solidFill>
                  <a:schemeClr val="dk1"/>
                </a:solidFill>
              </a:rPr>
              <a:t>possible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34a9f0549_0_6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34a9f0549_0_6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Since it is not easy to control the implementation-level NI-factors, w</a:t>
            </a:r>
            <a:r>
              <a:rPr lang="en">
                <a:solidFill>
                  <a:schemeClr val="dk1"/>
                </a:solidFill>
              </a:rPr>
              <a:t>e quantify the variance by performing two types of training runs, the default and fixed-seed runs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These correspond to two nondeterminism settings: default-setting and fixed-seed setting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 the default setting, none of the NI-factors are controlled. These runs are meant to quantify the effect of both algorithmic and implementation-level NI factors.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 the fixed-seed setting, all algorithmic NI-factors are controlled by setting the random seed before each run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this case, we want to quantify the variance caused by the implementation-level NI-factors only.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99f7f0127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99f7f0127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 ensure realistic experiments, for each network, we collect the network settings that the original authors use.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These include validation, and test data, as well as any training data, options, and algorithms.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34a9f0549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34a9f0549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To perform the DL training, w</a:t>
            </a:r>
            <a:r>
              <a:rPr lang="en">
                <a:solidFill>
                  <a:schemeClr val="dk1"/>
                </a:solidFill>
              </a:rPr>
              <a:t>e build the running environment to include a high-level library, a core library and low-level libraries.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use Keras as our high-level library as this enable us to switch seamlessly between core libraries such as TensorFlow or CNKT.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pair recommended compatible versions of low-level libraries such cuDNN and CUDA with the selected core library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perform our experiments on various different environments to see if there are differences between different libraries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figure shows an example of one such environments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534a9f0549_0_7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534a9f0549_0_7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each combination of environment and setting, we perform an experimental set of n training runs. In this paper we use n = 16.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each training run we perform the training using the training data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the validation data is used to select the best model. (Click)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record the training time and evaluate the model accuracy using the test data.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946d40782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946d40782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Overall, we perform our experiment with 3 datasets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6 networks ranging from 7 </a:t>
            </a:r>
            <a:r>
              <a:rPr lang="en"/>
              <a:t>thousands</a:t>
            </a:r>
            <a:r>
              <a:rPr lang="en"/>
              <a:t> to 36 millions trainable parameters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 3 core libraries TensorFlow, CNTK and Theano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11 low-level </a:t>
            </a:r>
            <a:r>
              <a:rPr lang="en"/>
              <a:t>libraries</a:t>
            </a:r>
            <a:r>
              <a:rPr lang="en"/>
              <a:t> combination.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total we perform over 2 </a:t>
            </a:r>
            <a:r>
              <a:rPr lang="en">
                <a:solidFill>
                  <a:schemeClr val="dk1"/>
                </a:solidFill>
              </a:rPr>
              <a:t>thousands</a:t>
            </a:r>
            <a:r>
              <a:rPr lang="en"/>
              <a:t> identical training runs using over 6 months of GPU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946d40782e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946d40782e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experiment show that with the default setting, where none of the NI-factors are disabled, the accuracy difference is up to 10.8%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table shows the largest accuracy differences among the experimental set of identical training runs with the default setting.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overall accuracy is the accuracy of all classes </a:t>
            </a:r>
            <a:r>
              <a:rPr lang="en"/>
              <a:t>whereas</a:t>
            </a:r>
            <a:r>
              <a:rPr lang="en"/>
              <a:t> the per-class accuracy is the accuracy of individual classes.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946d40782e_1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946d40782e_1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Specifically</a:t>
            </a:r>
            <a:r>
              <a:rPr lang="en"/>
              <a:t>, for LeNet5, the largest accuracy difference is 90.4%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large difference is caused by the random weight </a:t>
            </a:r>
            <a:r>
              <a:rPr lang="en"/>
              <a:t>initialization</a:t>
            </a:r>
            <a:r>
              <a:rPr lang="en"/>
              <a:t> which causes 4 out of 16 runs to not able to reach accuracy of more than 20%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946d40782e_1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946d40782e_1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 when we exclude such weak models, for LeNet1, the accuracy difference is still 10.8%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91a182f83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91a182f83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is pervasive as it is used in autonomous driving cars, diabetic blood glucose prediction, and recently source code repair.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46d40782e_1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46d40782e_1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per-class accuracy differences are even larger compared to the overall accuracy.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97b2ca8f5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97b2ca8f5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r>
              <a:rPr lang="en"/>
              <a:t>or example, for LeNet5, the difference in accuracy for digit 0 is 100%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because </a:t>
            </a:r>
            <a:r>
              <a:rPr lang="en">
                <a:solidFill>
                  <a:schemeClr val="dk1"/>
                </a:solidFill>
              </a:rPr>
              <a:t>some trained models fail completely on this digit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 “0” has 261 test images (similar to other classes). So such single-class failures are not due to insufficient number of instances or bias distribution of that class.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similar single-class failure happens for LeNet1 and LeNet4 training runs.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946d40782e_1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946d40782e_1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Regarding the fixed-seed runs, the i</a:t>
            </a:r>
            <a:r>
              <a:rPr lang="en"/>
              <a:t>mplementation-level NI-factors alone cause overall accuracy differences of up to 2.9%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Since the implementation alone can cause such a</a:t>
            </a:r>
            <a:r>
              <a:rPr lang="en">
                <a:solidFill>
                  <a:schemeClr val="dk1"/>
                </a:solidFill>
              </a:rPr>
              <a:t> large accuracy gap,  researchers and practitioners should be aware of them as many improvement of similar size would be considered significant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98b7a8ebbb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98b7a8ebbb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lack of complete failure caused by the random weight initialization in LeNet training indicates that training is more stable with algorithmic NI-factors disabled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979f0d7075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979f0d7075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 then, we still see</a:t>
            </a:r>
            <a:r>
              <a:rPr lang="en"/>
              <a:t> per-class accuracy differences of up to 52.4% which could cause problem in system where accuracy of individual classes is required to be stable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97b2ca8f5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97b2ca8f5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Our experiment also reveal that the training time can vary </a:t>
            </a:r>
            <a:r>
              <a:rPr lang="en">
                <a:solidFill>
                  <a:schemeClr val="dk1"/>
                </a:solidFill>
              </a:rPr>
              <a:t>significantly</a:t>
            </a:r>
            <a:r>
              <a:rPr lang="en">
                <a:solidFill>
                  <a:schemeClr val="dk1"/>
                </a:solidFill>
              </a:rPr>
              <a:t> as well. The big training time variance might affect researches which improve training time.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table shows the largest training time differences among the experimental set of identical training runs with the default setting.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99f7f01272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99f7f01272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differences are shown in seconds. 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99f7f0127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99f7f0127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Since the training time of each network can be quite different, the normalized relative difference and relative standard deviation can be used to compare between networks.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Here we normalize using the fastest run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98b7a8eb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98b7a8eb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can see an </a:t>
            </a:r>
            <a:r>
              <a:rPr lang="en">
                <a:solidFill>
                  <a:schemeClr val="dk1"/>
                </a:solidFill>
              </a:rPr>
              <a:t>extremely</a:t>
            </a:r>
            <a:r>
              <a:rPr lang="en">
                <a:solidFill>
                  <a:schemeClr val="dk1"/>
                </a:solidFill>
              </a:rPr>
              <a:t> large relative difference of over 4000% in LeNet5 case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is due to the </a:t>
            </a:r>
            <a:r>
              <a:rPr lang="en">
                <a:solidFill>
                  <a:schemeClr val="dk1"/>
                </a:solidFill>
              </a:rPr>
              <a:t>aforementioned</a:t>
            </a:r>
            <a:r>
              <a:rPr lang="en">
                <a:solidFill>
                  <a:schemeClr val="dk1"/>
                </a:solidFill>
              </a:rPr>
              <a:t> unstable training, causing some runs to not improve after the first epoch.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98b7a8ebbb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98b7a8ebbb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Excluding this extreme case, the relative differences are ranging from 20% to over 100%.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34a9f0549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34a9f0549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However, </a:t>
            </a:r>
            <a:r>
              <a:rPr lang="en"/>
              <a:t>DL algorithm is not deterministic. 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Meaning there are random processes in DL algorithm and </a:t>
            </a:r>
            <a:r>
              <a:rPr lang="en"/>
              <a:t>rerunning</a:t>
            </a:r>
            <a:r>
              <a:rPr lang="en"/>
              <a:t> the same DL technique twice would give different results. 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These random processes </a:t>
            </a:r>
            <a:r>
              <a:rPr lang="en"/>
              <a:t>are</a:t>
            </a:r>
            <a:r>
              <a:rPr lang="en"/>
              <a:t> intentionally introduced in DL algorithm to improve the training efficiency and model accuracy.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98b7a8ebb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98b7a8ebb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term of absolute difference, for larger network, it can be up to 1 hour and 40 mins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98b7a8ebbb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98b7a8ebb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Among the fixed-seed identical runs, the implementation alone causes a relative training time difference of up to 145%.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 a significant difference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researches improving training time should take in consideration the DL system variance.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DL </a:t>
            </a:r>
            <a:r>
              <a:rPr lang="en">
                <a:solidFill>
                  <a:schemeClr val="dk1"/>
                </a:solidFill>
              </a:rPr>
              <a:t>practitioners</a:t>
            </a:r>
            <a:r>
              <a:rPr lang="en">
                <a:solidFill>
                  <a:schemeClr val="dk1"/>
                </a:solidFill>
              </a:rPr>
              <a:t> should also consider training time variance when planning </a:t>
            </a:r>
            <a:r>
              <a:rPr lang="en">
                <a:solidFill>
                  <a:schemeClr val="dk1"/>
                </a:solidFill>
              </a:rPr>
              <a:t>resources allocation</a:t>
            </a:r>
            <a:r>
              <a:rPr lang="en">
                <a:solidFill>
                  <a:schemeClr val="dk1"/>
                </a:solidFill>
              </a:rPr>
              <a:t> as the training time variance could be days for </a:t>
            </a:r>
            <a:r>
              <a:rPr lang="en">
                <a:solidFill>
                  <a:schemeClr val="dk1"/>
                </a:solidFill>
              </a:rPr>
              <a:t>some network.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946d40782e_1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946d40782e_1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result is surprising to us, but are the practitioners already aware of this?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e then </a:t>
            </a:r>
            <a:r>
              <a:rPr lang="en">
                <a:solidFill>
                  <a:schemeClr val="dk1"/>
                </a:solidFill>
              </a:rPr>
              <a:t>conduct a survey to</a:t>
            </a:r>
            <a:r>
              <a:rPr lang="en"/>
              <a:t> </a:t>
            </a:r>
            <a:r>
              <a:rPr lang="en"/>
              <a:t>t</a:t>
            </a:r>
            <a:r>
              <a:rPr lang="en"/>
              <a:t>o find out.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target code contributors to popular DL projects on </a:t>
            </a:r>
            <a:r>
              <a:rPr lang="en">
                <a:solidFill>
                  <a:schemeClr val="dk1"/>
                </a:solidFill>
              </a:rPr>
              <a:t>GitHub </a:t>
            </a:r>
            <a:r>
              <a:rPr lang="en"/>
              <a:t> that </a:t>
            </a:r>
            <a:r>
              <a:rPr lang="en"/>
              <a:t>matches</a:t>
            </a:r>
            <a:r>
              <a:rPr lang="en"/>
              <a:t> keywords such as TensorFlow, PyTorch or deeplearning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To ensure that our 29 questions survey is valid and not biased, we conduct three rounds of in-person pilot study and make sure to define important terms such as deep learning, determinism etc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collect and send our survey to over 19000 emails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of the emails are from industry leading companies such as</a:t>
            </a:r>
            <a:r>
              <a:rPr lang="en"/>
              <a:t> </a:t>
            </a:r>
            <a:r>
              <a:rPr lang="en"/>
              <a:t>Microsoft, Google, and NVIDIA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emails are </a:t>
            </a:r>
            <a:r>
              <a:rPr lang="en"/>
              <a:t>from</a:t>
            </a:r>
            <a:r>
              <a:rPr lang="en"/>
              <a:t> US </a:t>
            </a:r>
            <a:r>
              <a:rPr lang="en"/>
              <a:t>universities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total, we get 901 valid </a:t>
            </a:r>
            <a:r>
              <a:rPr lang="en"/>
              <a:t>responses where the respondents are self classified as working in DL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946d40782e_1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946d40782e_1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Overall, the result shows a lack of awareness of nondeterminism in DL systems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asked “In your opinion, are DL systems deterministic?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46.4% answer 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indicates that many </a:t>
            </a:r>
            <a:r>
              <a:rPr lang="en"/>
              <a:t>practitioners</a:t>
            </a:r>
            <a:r>
              <a:rPr lang="en"/>
              <a:t> are not aware of the NI-factors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When further asked “Do you expect fixed-seed identical DL training runs to be deterministic?”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only 16.2% answer no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indicates that even fewer people are aware of the implementation-level NI-factors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also find limited awareness regardless of experience or educational background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946d40782e_1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946d40782e_1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</a:t>
            </a:r>
            <a:r>
              <a:rPr lang="en">
                <a:solidFill>
                  <a:schemeClr val="dk1"/>
                </a:solidFill>
              </a:rPr>
              <a:t>he respondents often underestimate </a:t>
            </a:r>
            <a:r>
              <a:rPr lang="en"/>
              <a:t>w</a:t>
            </a:r>
            <a:r>
              <a:rPr lang="en"/>
              <a:t>hen asked to estimate how much overall accuracy </a:t>
            </a:r>
            <a:r>
              <a:rPr lang="en"/>
              <a:t>difference</a:t>
            </a:r>
            <a:r>
              <a:rPr lang="en"/>
              <a:t> between runs </a:t>
            </a:r>
            <a:r>
              <a:rPr lang="en"/>
              <a:t>should</a:t>
            </a:r>
            <a:r>
              <a:rPr lang="en"/>
              <a:t> they expect in the most extreme case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80.9% of respondents expect at most 5% </a:t>
            </a:r>
            <a:r>
              <a:rPr lang="en">
                <a:solidFill>
                  <a:schemeClr val="dk1"/>
                </a:solidFill>
              </a:rPr>
              <a:t>accuracy difference between default runs where none of the NI-factors are disabled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is in </a:t>
            </a:r>
            <a:r>
              <a:rPr lang="en"/>
              <a:t>contrast to our finding which shows</a:t>
            </a:r>
            <a:r>
              <a:rPr lang="en">
                <a:solidFill>
                  <a:schemeClr val="dk1"/>
                </a:solidFill>
              </a:rPr>
              <a:t> an accuracy difference of up to 10% with default setting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Furthermore, </a:t>
            </a:r>
            <a:r>
              <a:rPr lang="en">
                <a:solidFill>
                  <a:schemeClr val="dk1"/>
                </a:solidFill>
              </a:rPr>
              <a:t>86.8% of respondents expect accuracy difference of less than 2% between fixed-seed runs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which is lower than the difference of up to 2.9% that our experiment shows.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why we want to raise the awareness of variance in DL system.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946d40782e_1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946d40782e_1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further investigate if </a:t>
            </a:r>
            <a:r>
              <a:rPr lang="en">
                <a:solidFill>
                  <a:schemeClr val="dk1"/>
                </a:solidFill>
              </a:rPr>
              <a:t>DL variance are taken into consideration in research projects and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if yes, how researchers handle such variance,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e perform a literature survey of </a:t>
            </a:r>
            <a:r>
              <a:rPr lang="en">
                <a:solidFill>
                  <a:schemeClr val="dk1"/>
                </a:solidFill>
              </a:rPr>
              <a:t>recent top conferences.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randomly sample 454 papers from</a:t>
            </a:r>
            <a:r>
              <a:rPr lang="en"/>
              <a:t> </a:t>
            </a:r>
            <a:r>
              <a:rPr lang="en"/>
              <a:t>conferences in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</a:t>
            </a:r>
            <a:r>
              <a:rPr lang="en"/>
              <a:t>engineering, system, and 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ICSE’19, FSE’19, ASE’19</a:t>
            </a:r>
            <a:r>
              <a:rPr lang="en"/>
              <a:t>,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SOSP’19, ASPLOS’19, MLSys’19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NeurIPS/NIPS’19, ICLR’20, ICML’19 CVPR’19 and ICCV’19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 of these, 225 </a:t>
            </a:r>
            <a:r>
              <a:rPr lang="en">
                <a:solidFill>
                  <a:schemeClr val="dk1"/>
                </a:solidFill>
              </a:rPr>
              <a:t>involve</a:t>
            </a:r>
            <a:r>
              <a:rPr lang="en">
                <a:solidFill>
                  <a:schemeClr val="dk1"/>
                </a:solidFill>
              </a:rPr>
              <a:t> training of DL models</a:t>
            </a:r>
            <a:r>
              <a:rPr lang="en"/>
              <a:t>, </a:t>
            </a:r>
            <a:r>
              <a:rPr lang="en">
                <a:solidFill>
                  <a:schemeClr val="dk1"/>
                </a:solidFill>
              </a:rPr>
              <a:t>which are considered relevant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Overall, only 19.5% use multiple identical training runs to evaluate their approaches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also find 23 papers that use similar network to ours but report improvement of less than 2.9% without considering variance.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conclusions in such studies are likely affected by the variance of DL system.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946d40782e_1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946d40782e_1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Overall, our study reveals 11 findings: 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t</a:t>
            </a:r>
            <a:r>
              <a:rPr lang="en"/>
              <a:t>he accuracy difference is</a:t>
            </a:r>
            <a:r>
              <a:rPr lang="en"/>
              <a:t> up to 10.8% among identical training runs and </a:t>
            </a:r>
            <a:r>
              <a:rPr lang="en"/>
              <a:t>u</a:t>
            </a:r>
            <a:r>
              <a:rPr lang="en"/>
              <a:t>p to 2.9% </a:t>
            </a:r>
            <a:r>
              <a:rPr lang="en"/>
              <a:t>with fixed seeds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implementations alone cause up to 52.4% per-class accuracy gap and 145% training time gap(click)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survey indicate that 83.8% of the respondents are unaware of or unsure about implementation-level variance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19.5% of paper in recent top conferences use </a:t>
            </a:r>
            <a:r>
              <a:rPr lang="en"/>
              <a:t>multiple</a:t>
            </a:r>
            <a:r>
              <a:rPr lang="en"/>
              <a:t> </a:t>
            </a:r>
            <a:r>
              <a:rPr lang="en"/>
              <a:t>identical</a:t>
            </a:r>
            <a:r>
              <a:rPr lang="en"/>
              <a:t> training runs to quantify the variance of their approaches 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this work, we want to raise awareness of DL variance to promote </a:t>
            </a:r>
            <a:r>
              <a:rPr lang="en">
                <a:solidFill>
                  <a:schemeClr val="dk1"/>
                </a:solidFill>
              </a:rPr>
              <a:t>(click)</a:t>
            </a:r>
            <a:r>
              <a:rPr lang="en"/>
              <a:t> better research validity and </a:t>
            </a:r>
            <a:r>
              <a:rPr lang="en"/>
              <a:t>reproducibility.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researchers are recommended to run multiple identical training runs to quantify the variance of their approaches.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Practitioner would benefit from </a:t>
            </a:r>
            <a:r>
              <a:rPr lang="en"/>
              <a:t>new researches in deterministic debugging (such as deterministic DL hardware and software).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This concludes my presentation and now I am happy to take any questions!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98b7a8ebb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98b7a8ebb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7b2ca8f52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97b2ca8f52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Concretely, t</a:t>
            </a:r>
            <a:r>
              <a:rPr lang="en">
                <a:solidFill>
                  <a:schemeClr val="dk1"/>
                </a:solidFill>
              </a:rPr>
              <a:t>he random processes  in DL systems could cause multiple reruns of DL training to produce different DL models with significantly different accuracies (click)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Our experiment shows that by simply rerunning the same DL training with the same training data, the same network, the same training setting,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resulted model’s accuracy difference could be up to 10.8%. In this case between 98.6% and 87.8%.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It is </a:t>
            </a:r>
            <a:r>
              <a:rPr b="1" lang="en">
                <a:solidFill>
                  <a:schemeClr val="dk1"/>
                </a:solidFill>
              </a:rPr>
              <a:t>probably</a:t>
            </a:r>
            <a:r>
              <a:rPr lang="en">
                <a:solidFill>
                  <a:schemeClr val="dk1"/>
                </a:solidFill>
              </a:rPr>
              <a:t> well understood that DL algorithm is not deterministic, (click)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however, the effect of the nondeterminism can have on DL training is often underestimated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 shown in our survey of DL researchers and practitioners where 80.9% of respondents estimate the difference in accuracy to be less than 5%.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97b2ca8f52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97b2ca8f52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Since most of the introduced random processes are controlled by random number generators, (click)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could </a:t>
            </a:r>
            <a:r>
              <a:rPr lang="en">
                <a:solidFill>
                  <a:schemeClr val="dk1"/>
                </a:solidFill>
              </a:rPr>
              <a:t>attempt</a:t>
            </a:r>
            <a:r>
              <a:rPr lang="en">
                <a:solidFill>
                  <a:schemeClr val="dk1"/>
                </a:solidFill>
              </a:rPr>
              <a:t> to control these processes by fixing the random seed before each run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97b2ca8f52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97b2ca8f52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However, o</a:t>
            </a:r>
            <a:r>
              <a:rPr lang="en">
                <a:solidFill>
                  <a:schemeClr val="dk1"/>
                </a:solidFill>
              </a:rPr>
              <a:t>ur experiment shows that even with fixed random seed, the accuracy difference after rerunning could be up to 2.9%. In this case between 80.2% and 77.3%.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By fixing the random seed, the implementation is the only source of nondeterminism.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means that the DL </a:t>
            </a:r>
            <a:r>
              <a:rPr lang="en">
                <a:solidFill>
                  <a:schemeClr val="dk1"/>
                </a:solidFill>
              </a:rPr>
              <a:t>implementation</a:t>
            </a:r>
            <a:r>
              <a:rPr lang="en">
                <a:solidFill>
                  <a:schemeClr val="dk1"/>
                </a:solidFill>
              </a:rPr>
              <a:t> alone can cause significant variance to a DL system 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Since these kind of nondeterminism are often the by-product of libraries optimization, it is not well understood and often underestimated.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survey shows that 83.8% of respondents are unaware or uncertain of implementation-level nondeterminism in DL systems.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34a9f0549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34a9f0549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nondeterminism in DL system</a:t>
            </a:r>
            <a:r>
              <a:rPr lang="en"/>
              <a:t> presents unique problems and </a:t>
            </a:r>
            <a:r>
              <a:rPr lang="en"/>
              <a:t>opportunities</a:t>
            </a:r>
            <a:r>
              <a:rPr lang="en"/>
              <a:t>. 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one hand, </a:t>
            </a:r>
            <a:r>
              <a:rPr lang="en">
                <a:solidFill>
                  <a:schemeClr val="dk1"/>
                </a:solidFill>
              </a:rPr>
              <a:t>nondeterminism causes variance in training which can invalidate research result if such variance is not taken into consideration. 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experiments show cases where</a:t>
            </a:r>
            <a:r>
              <a:rPr lang="en"/>
              <a:t> a single run of one network would beat another 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However, with 16 runs, the correct conclusion would be the</a:t>
            </a:r>
            <a:r>
              <a:rPr lang="en"/>
              <a:t> opposite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Hence, it is recommended that authors perform multiple identical training runs and conduct </a:t>
            </a:r>
            <a:r>
              <a:rPr lang="en"/>
              <a:t>statistical</a:t>
            </a:r>
            <a:r>
              <a:rPr lang="en"/>
              <a:t> test when comparing approaches. 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the other hand, this presents an </a:t>
            </a:r>
            <a:r>
              <a:rPr lang="en"/>
              <a:t>opportunity</a:t>
            </a:r>
            <a:r>
              <a:rPr lang="en"/>
              <a:t> for researchers in software engineering.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debugging DL systems is already a challenging task due to their complexity, however it is even harder since DL </a:t>
            </a:r>
            <a:r>
              <a:rPr lang="en"/>
              <a:t>systems</a:t>
            </a:r>
            <a:r>
              <a:rPr lang="en"/>
              <a:t> are not deterministic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DL libraries that are deterministic will greatly benefit practitioners in debugging DL systems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refer to our paper for more detailed discussions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34a9f0549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34a9f0549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Since DL system variance presents unique problems and </a:t>
            </a:r>
            <a:r>
              <a:rPr lang="en"/>
              <a:t>opportunities</a:t>
            </a:r>
            <a:r>
              <a:rPr lang="en"/>
              <a:t> and there are few studies on the </a:t>
            </a:r>
            <a:r>
              <a:rPr lang="en">
                <a:solidFill>
                  <a:schemeClr val="dk1"/>
                </a:solidFill>
              </a:rPr>
              <a:t>variance</a:t>
            </a:r>
            <a:r>
              <a:rPr lang="en">
                <a:solidFill>
                  <a:schemeClr val="dk1"/>
                </a:solidFill>
              </a:rPr>
              <a:t> of DL implementation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perform our study to quantify such variance.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paper, we contribute the following(click)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discussion of factors that introduce nondeterminism to DL training 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empirical study to quantify the variance of DL system training 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DL researchers and practitioners survey to investigate the DL nondeterminism awareness 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literature survey to study the awareness of and the practice of handling DL variance </a:t>
            </a:r>
            <a:r>
              <a:rPr lang="en">
                <a:solidFill>
                  <a:schemeClr val="dk1"/>
                </a:solidFill>
              </a:rPr>
              <a:t>(click)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finally, a discussion of implications and suggestions for researchers and practitioners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98b7a8ebbb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98b7a8ebbb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 this talk, I will highlight a few findings from these three studies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9.png"/><Relationship Id="rId10" Type="http://schemas.openxmlformats.org/officeDocument/2006/relationships/image" Target="../media/image8.png"/><Relationship Id="rId13" Type="http://schemas.openxmlformats.org/officeDocument/2006/relationships/image" Target="../media/image19.jpg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20.png"/><Relationship Id="rId5" Type="http://schemas.openxmlformats.org/officeDocument/2006/relationships/image" Target="../media/image3.png"/><Relationship Id="rId6" Type="http://schemas.openxmlformats.org/officeDocument/2006/relationships/image" Target="../media/image4.jp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2.jpg"/><Relationship Id="rId5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33225" y="157222"/>
            <a:ext cx="8877600" cy="97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800">
                <a:solidFill>
                  <a:srgbClr val="494E52"/>
                </a:solidFill>
                <a:latin typeface="Roboto"/>
                <a:ea typeface="Roboto"/>
                <a:cs typeface="Roboto"/>
                <a:sym typeface="Roboto"/>
              </a:rPr>
              <a:t>Problems and Opportunities in Training Deep Learning Software Systems: An Analysis of Variance</a:t>
            </a:r>
            <a:endParaRPr b="1" sz="2800">
              <a:solidFill>
                <a:srgbClr val="494E5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2182" l="2557" r="2032" t="32666"/>
          <a:stretch/>
        </p:blipFill>
        <p:spPr>
          <a:xfrm>
            <a:off x="796931" y="4545095"/>
            <a:ext cx="1832448" cy="433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7215" y="2841654"/>
            <a:ext cx="867481" cy="108433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7" name="Google Shape;57;p13"/>
          <p:cNvSpPr txBox="1"/>
          <p:nvPr/>
        </p:nvSpPr>
        <p:spPr>
          <a:xfrm>
            <a:off x="3123356" y="3960601"/>
            <a:ext cx="10353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Lin</a:t>
            </a:r>
            <a:r>
              <a:rPr lang="en" sz="1600"/>
              <a:t> </a:t>
            </a:r>
            <a:r>
              <a:rPr lang="en" sz="1600">
                <a:solidFill>
                  <a:srgbClr val="000000"/>
                </a:solidFill>
              </a:rPr>
              <a:t>Tan</a:t>
            </a:r>
            <a:r>
              <a:rPr baseline="30000" lang="en" sz="1600"/>
              <a:t>2</a:t>
            </a:r>
            <a:endParaRPr baseline="30000" sz="1600"/>
          </a:p>
        </p:txBody>
      </p:sp>
      <p:sp>
        <p:nvSpPr>
          <p:cNvPr id="58" name="Google Shape;58;p13"/>
          <p:cNvSpPr txBox="1"/>
          <p:nvPr/>
        </p:nvSpPr>
        <p:spPr>
          <a:xfrm>
            <a:off x="6474016" y="2360617"/>
            <a:ext cx="17754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Thibaud</a:t>
            </a:r>
            <a:r>
              <a:rPr lang="en" sz="1600"/>
              <a:t> </a:t>
            </a:r>
            <a:r>
              <a:rPr lang="en" sz="1600">
                <a:solidFill>
                  <a:srgbClr val="000000"/>
                </a:solidFill>
              </a:rPr>
              <a:t>Lutellier</a:t>
            </a:r>
            <a:r>
              <a:rPr baseline="30000" lang="en" sz="1600">
                <a:solidFill>
                  <a:srgbClr val="000000"/>
                </a:solidFill>
              </a:rPr>
              <a:t>1</a:t>
            </a:r>
            <a:endParaRPr baseline="30000" sz="1600"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7914" y="1243682"/>
            <a:ext cx="867481" cy="108434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0" name="Google Shape;60;p13"/>
          <p:cNvSpPr txBox="1"/>
          <p:nvPr/>
        </p:nvSpPr>
        <p:spPr>
          <a:xfrm>
            <a:off x="4610030" y="2360618"/>
            <a:ext cx="16950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Jiannan Wang</a:t>
            </a:r>
            <a:r>
              <a:rPr baseline="30000" lang="en" sz="1600">
                <a:solidFill>
                  <a:srgbClr val="333333"/>
                </a:solidFill>
                <a:highlight>
                  <a:srgbClr val="FFFFFF"/>
                </a:highlight>
              </a:rPr>
              <a:t>2</a:t>
            </a:r>
            <a:endParaRPr baseline="30000" sz="1600"/>
          </a:p>
        </p:txBody>
      </p:sp>
      <p:sp>
        <p:nvSpPr>
          <p:cNvPr id="61" name="Google Shape;61;p13"/>
          <p:cNvSpPr txBox="1"/>
          <p:nvPr/>
        </p:nvSpPr>
        <p:spPr>
          <a:xfrm>
            <a:off x="971616" y="2361434"/>
            <a:ext cx="16950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Hung Viet Pham</a:t>
            </a:r>
            <a:r>
              <a:rPr b="1" baseline="30000" lang="en" sz="1600"/>
              <a:t>1</a:t>
            </a:r>
            <a:endParaRPr b="1" baseline="30000" sz="1600"/>
          </a:p>
        </p:txBody>
      </p:sp>
      <p:pic>
        <p:nvPicPr>
          <p:cNvPr id="62" name="Google Shape;62;p13"/>
          <p:cNvPicPr preferRelativeResize="0"/>
          <p:nvPr/>
        </p:nvPicPr>
        <p:blipFill rotWithShape="1">
          <a:blip r:embed="rId6">
            <a:alphaModFix/>
          </a:blip>
          <a:srcRect b="6611" l="0" r="3920" t="0"/>
          <a:stretch/>
        </p:blipFill>
        <p:spPr>
          <a:xfrm>
            <a:off x="1385601" y="1242494"/>
            <a:ext cx="867482" cy="108434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3" name="Google Shape;63;p13"/>
          <p:cNvPicPr preferRelativeResize="0"/>
          <p:nvPr/>
        </p:nvPicPr>
        <p:blipFill rotWithShape="1">
          <a:blip r:embed="rId7">
            <a:alphaModFix/>
          </a:blip>
          <a:srcRect b="59423" l="8229" r="10211" t="16690"/>
          <a:stretch/>
        </p:blipFill>
        <p:spPr>
          <a:xfrm>
            <a:off x="3425103" y="4538313"/>
            <a:ext cx="2207343" cy="4336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" name="Google Shape;64;p13"/>
          <p:cNvGrpSpPr/>
          <p:nvPr/>
        </p:nvGrpSpPr>
        <p:grpSpPr>
          <a:xfrm>
            <a:off x="6379561" y="4518038"/>
            <a:ext cx="2078562" cy="460701"/>
            <a:chOff x="6828014" y="4558025"/>
            <a:chExt cx="2078562" cy="460701"/>
          </a:xfrm>
        </p:grpSpPr>
        <p:pic>
          <p:nvPicPr>
            <p:cNvPr id="65" name="Google Shape;65;p13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352225" y="4558025"/>
              <a:ext cx="1554351" cy="433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3"/>
            <p:cNvPicPr preferRelativeResize="0"/>
            <p:nvPr/>
          </p:nvPicPr>
          <p:blipFill rotWithShape="1">
            <a:blip r:embed="rId9">
              <a:alphaModFix/>
            </a:blip>
            <a:srcRect b="30726" l="35380" r="35395" t="30036"/>
            <a:stretch/>
          </p:blipFill>
          <p:spPr>
            <a:xfrm>
              <a:off x="6828014" y="4558026"/>
              <a:ext cx="457459" cy="460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7" name="Google Shape;67;p13"/>
          <p:cNvSpPr txBox="1"/>
          <p:nvPr/>
        </p:nvSpPr>
        <p:spPr>
          <a:xfrm>
            <a:off x="6201416" y="3954000"/>
            <a:ext cx="23079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Nachiappan Nagappan</a:t>
            </a:r>
            <a:r>
              <a:rPr baseline="30000" lang="en" sz="1600"/>
              <a:t>3</a:t>
            </a:r>
            <a:endParaRPr baseline="30000" sz="1600"/>
          </a:p>
        </p:txBody>
      </p:sp>
      <p:sp>
        <p:nvSpPr>
          <p:cNvPr id="68" name="Google Shape;68;p13"/>
          <p:cNvSpPr txBox="1"/>
          <p:nvPr/>
        </p:nvSpPr>
        <p:spPr>
          <a:xfrm>
            <a:off x="4795123" y="3953172"/>
            <a:ext cx="13248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33333"/>
                </a:solidFill>
                <a:highlight>
                  <a:srgbClr val="FFFFFF"/>
                </a:highlight>
              </a:rPr>
              <a:t>Yaoliang Yu</a:t>
            </a:r>
            <a:r>
              <a:rPr baseline="30000" lang="en" sz="1600">
                <a:solidFill>
                  <a:srgbClr val="333333"/>
                </a:solidFill>
                <a:highlight>
                  <a:srgbClr val="FFFFFF"/>
                </a:highlight>
              </a:rPr>
              <a:t>1</a:t>
            </a:r>
            <a:endParaRPr baseline="30000" sz="1600"/>
          </a:p>
        </p:txBody>
      </p:sp>
      <p:sp>
        <p:nvSpPr>
          <p:cNvPr id="69" name="Google Shape;69;p13"/>
          <p:cNvSpPr txBox="1"/>
          <p:nvPr/>
        </p:nvSpPr>
        <p:spPr>
          <a:xfrm>
            <a:off x="859416" y="3954000"/>
            <a:ext cx="19194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Jonathan Rosenthal</a:t>
            </a:r>
            <a:r>
              <a:rPr baseline="30000" lang="en" sz="1600"/>
              <a:t>2</a:t>
            </a:r>
            <a:endParaRPr baseline="30000" sz="1600"/>
          </a:p>
        </p:txBody>
      </p:sp>
      <p:sp>
        <p:nvSpPr>
          <p:cNvPr id="70" name="Google Shape;70;p13"/>
          <p:cNvSpPr txBox="1"/>
          <p:nvPr/>
        </p:nvSpPr>
        <p:spPr>
          <a:xfrm>
            <a:off x="2745091" y="2360617"/>
            <a:ext cx="17754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Shangshu Qian</a:t>
            </a:r>
            <a:r>
              <a:rPr baseline="30000" lang="en" sz="1600"/>
              <a:t>2</a:t>
            </a:r>
            <a:endParaRPr baseline="30000" sz="1600"/>
          </a:p>
        </p:txBody>
      </p:sp>
      <p:pic>
        <p:nvPicPr>
          <p:cNvPr id="71" name="Google Shape;71;p13"/>
          <p:cNvPicPr preferRelativeResize="0"/>
          <p:nvPr/>
        </p:nvPicPr>
        <p:blipFill rotWithShape="1">
          <a:blip r:embed="rId10">
            <a:alphaModFix/>
          </a:blip>
          <a:srcRect b="30282" l="22118" r="26105" t="4996"/>
          <a:stretch/>
        </p:blipFill>
        <p:spPr>
          <a:xfrm>
            <a:off x="6927978" y="2841650"/>
            <a:ext cx="867475" cy="1084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2" name="Google Shape;72;p13"/>
          <p:cNvPicPr preferRelativeResize="0"/>
          <p:nvPr/>
        </p:nvPicPr>
        <p:blipFill rotWithShape="1">
          <a:blip r:embed="rId11">
            <a:alphaModFix/>
          </a:blip>
          <a:srcRect b="37246" l="18963" r="18963" t="4556"/>
          <a:stretch/>
        </p:blipFill>
        <p:spPr>
          <a:xfrm>
            <a:off x="3204702" y="1242457"/>
            <a:ext cx="867450" cy="1084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3" name="Google Shape;73;p13"/>
          <p:cNvPicPr preferRelativeResize="0"/>
          <p:nvPr/>
        </p:nvPicPr>
        <p:blipFill rotWithShape="1">
          <a:blip r:embed="rId12">
            <a:alphaModFix/>
          </a:blip>
          <a:srcRect b="12897" l="0" r="0" t="1236"/>
          <a:stretch/>
        </p:blipFill>
        <p:spPr>
          <a:xfrm>
            <a:off x="5028816" y="2841213"/>
            <a:ext cx="867450" cy="10852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4" name="Google Shape;74;p13"/>
          <p:cNvSpPr txBox="1"/>
          <p:nvPr/>
        </p:nvSpPr>
        <p:spPr>
          <a:xfrm>
            <a:off x="652003" y="4428877"/>
            <a:ext cx="1371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75" name="Google Shape;75;p13"/>
          <p:cNvSpPr txBox="1"/>
          <p:nvPr/>
        </p:nvSpPr>
        <p:spPr>
          <a:xfrm>
            <a:off x="3407792" y="4428877"/>
            <a:ext cx="1371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76" name="Google Shape;76;p13"/>
          <p:cNvSpPr txBox="1"/>
          <p:nvPr/>
        </p:nvSpPr>
        <p:spPr>
          <a:xfrm>
            <a:off x="6214603" y="4428877"/>
            <a:ext cx="1371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pic>
        <p:nvPicPr>
          <p:cNvPr id="77" name="Google Shape;77;p13"/>
          <p:cNvPicPr preferRelativeResize="0"/>
          <p:nvPr/>
        </p:nvPicPr>
        <p:blipFill rotWithShape="1">
          <a:blip r:embed="rId13">
            <a:alphaModFix/>
          </a:blip>
          <a:srcRect b="40876" l="19746" r="15657" t="5267"/>
          <a:stretch/>
        </p:blipFill>
        <p:spPr>
          <a:xfrm>
            <a:off x="1385400" y="2841257"/>
            <a:ext cx="867450" cy="108514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8" name="Google Shape;78;p13"/>
          <p:cNvPicPr preferRelativeResize="0"/>
          <p:nvPr/>
        </p:nvPicPr>
        <p:blipFill rotWithShape="1">
          <a:blip r:embed="rId14">
            <a:alphaModFix/>
          </a:blip>
          <a:srcRect b="44805" l="18199" r="20003" t="3663"/>
          <a:stretch/>
        </p:blipFill>
        <p:spPr>
          <a:xfrm>
            <a:off x="5043607" y="1250979"/>
            <a:ext cx="867504" cy="10851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311700" y="445025"/>
            <a:ext cx="862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lgorithmic Nondeterminism-Introducing (NI)-factors*</a:t>
            </a:r>
            <a:endParaRPr/>
          </a:p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311700" y="1152475"/>
            <a:ext cx="442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Dropout layer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Nondeterministic DL layer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Randomly disable neurons at each step to prevent overfitting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Can be controlled with fixed random seed</a:t>
            </a:r>
            <a:endParaRPr/>
          </a:p>
        </p:txBody>
      </p:sp>
      <p:sp>
        <p:nvSpPr>
          <p:cNvPr id="192" name="Google Shape;1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5250" y="2105900"/>
            <a:ext cx="1370175" cy="122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2"/>
          <p:cNvSpPr txBox="1"/>
          <p:nvPr/>
        </p:nvSpPr>
        <p:spPr>
          <a:xfrm>
            <a:off x="5338848" y="1419300"/>
            <a:ext cx="34662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For</a:t>
            </a:r>
            <a:r>
              <a:rPr lang="en" sz="2000">
                <a:solidFill>
                  <a:schemeClr val="dk2"/>
                </a:solidFill>
              </a:rPr>
              <a:t> training efficiency and model accuracy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1057527" y="4419600"/>
            <a:ext cx="7598400" cy="1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*Refer to our paper for other algorithmic NI-factors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311700" y="1152475"/>
            <a:ext cx="5373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GPU </a:t>
            </a:r>
            <a:r>
              <a:rPr lang="en"/>
              <a:t>precision and scheduling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Nondeterministic scheduling of parallel floating-point computation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Floating-point computations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introduce error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are not associative (e.g., A+B+C ≠ B+C+A)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Harder to control</a:t>
            </a:r>
            <a:endParaRPr/>
          </a:p>
        </p:txBody>
      </p:sp>
      <p:sp>
        <p:nvSpPr>
          <p:cNvPr id="201" name="Google Shape;20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Implementation-level NI-factors*</a:t>
            </a:r>
            <a:endParaRPr/>
          </a:p>
        </p:txBody>
      </p:sp>
      <p:sp>
        <p:nvSpPr>
          <p:cNvPr id="202" name="Google Shape;20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" name="Google Shape;2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6763" y="2045388"/>
            <a:ext cx="1346525" cy="134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3"/>
          <p:cNvSpPr txBox="1"/>
          <p:nvPr/>
        </p:nvSpPr>
        <p:spPr>
          <a:xfrm>
            <a:off x="5345075" y="1417852"/>
            <a:ext cx="36099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For</a:t>
            </a:r>
            <a:r>
              <a:rPr lang="en" sz="2000">
                <a:solidFill>
                  <a:schemeClr val="dk2"/>
                </a:solidFill>
              </a:rPr>
              <a:t> computational efficiency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205" name="Google Shape;205;p23"/>
          <p:cNvSpPr txBox="1"/>
          <p:nvPr/>
        </p:nvSpPr>
        <p:spPr>
          <a:xfrm>
            <a:off x="508875" y="4419600"/>
            <a:ext cx="8147100" cy="1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*Refer to our paper for other implementation-level NI-factors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overview: n</a:t>
            </a:r>
            <a:r>
              <a:rPr lang="en"/>
              <a:t>ondeterminism setting</a:t>
            </a:r>
            <a:endParaRPr/>
          </a:p>
        </p:txBody>
      </p:sp>
      <p:sp>
        <p:nvSpPr>
          <p:cNvPr id="211" name="Google Shape;211;p24"/>
          <p:cNvSpPr txBox="1"/>
          <p:nvPr>
            <p:ph idx="1" type="body"/>
          </p:nvPr>
        </p:nvSpPr>
        <p:spPr>
          <a:xfrm>
            <a:off x="311700" y="3514675"/>
            <a:ext cx="8520600" cy="13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</a:t>
            </a:r>
            <a:r>
              <a:rPr lang="en"/>
              <a:t>efault (none of the NI-factors are controlled)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Quantify effect of all NI factors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Fixed-seed (all algorithmic NI-factors are controlled</a:t>
            </a:r>
            <a:r>
              <a:rPr lang="en"/>
              <a:t>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Quantify effect of only implementation-level NI-factors</a:t>
            </a:r>
            <a:endParaRPr/>
          </a:p>
        </p:txBody>
      </p:sp>
      <p:sp>
        <p:nvSpPr>
          <p:cNvPr id="212" name="Google Shape;21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24"/>
          <p:cNvSpPr/>
          <p:nvPr/>
        </p:nvSpPr>
        <p:spPr>
          <a:xfrm>
            <a:off x="455122" y="1314922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214" name="Google Shape;214;p24"/>
          <p:cNvSpPr/>
          <p:nvPr/>
        </p:nvSpPr>
        <p:spPr>
          <a:xfrm>
            <a:off x="376428" y="1366443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215" name="Google Shape;215;p24"/>
          <p:cNvSpPr/>
          <p:nvPr/>
        </p:nvSpPr>
        <p:spPr>
          <a:xfrm>
            <a:off x="297733" y="1417668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216" name="Google Shape;216;p24"/>
          <p:cNvSpPr/>
          <p:nvPr/>
        </p:nvSpPr>
        <p:spPr>
          <a:xfrm>
            <a:off x="219049" y="1467418"/>
            <a:ext cx="8589600" cy="1852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3455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Experimental set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17" name="Google Shape;217;p24"/>
          <p:cNvSpPr/>
          <p:nvPr/>
        </p:nvSpPr>
        <p:spPr>
          <a:xfrm>
            <a:off x="4744471" y="1889763"/>
            <a:ext cx="3913500" cy="92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D9D9D9"/>
              </a:solidFill>
            </a:endParaRPr>
          </a:p>
        </p:txBody>
      </p:sp>
      <p:sp>
        <p:nvSpPr>
          <p:cNvPr id="218" name="Google Shape;218;p24"/>
          <p:cNvSpPr/>
          <p:nvPr/>
        </p:nvSpPr>
        <p:spPr>
          <a:xfrm>
            <a:off x="2577752" y="1591213"/>
            <a:ext cx="1830600" cy="167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Set of settings</a:t>
            </a:r>
            <a:endParaRPr b="1" sz="1100"/>
          </a:p>
        </p:txBody>
      </p:sp>
      <p:sp>
        <p:nvSpPr>
          <p:cNvPr id="219" name="Google Shape;219;p24"/>
          <p:cNvSpPr/>
          <p:nvPr/>
        </p:nvSpPr>
        <p:spPr>
          <a:xfrm>
            <a:off x="334952" y="1591213"/>
            <a:ext cx="2053500" cy="1678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9D9D9"/>
                </a:solidFill>
              </a:rPr>
              <a:t>Environment</a:t>
            </a:r>
            <a:endParaRPr b="1" sz="1100">
              <a:solidFill>
                <a:srgbClr val="D9D9D9"/>
              </a:solidFill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4686960" y="1926535"/>
            <a:ext cx="3913500" cy="92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D9D9D9"/>
              </a:solidFill>
            </a:endParaRPr>
          </a:p>
        </p:txBody>
      </p:sp>
      <p:sp>
        <p:nvSpPr>
          <p:cNvPr id="221" name="Google Shape;221;p24"/>
          <p:cNvSpPr/>
          <p:nvPr/>
        </p:nvSpPr>
        <p:spPr>
          <a:xfrm>
            <a:off x="4627046" y="1965823"/>
            <a:ext cx="3913500" cy="92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D9D9D9"/>
              </a:solidFill>
            </a:endParaRPr>
          </a:p>
        </p:txBody>
      </p:sp>
      <p:sp>
        <p:nvSpPr>
          <p:cNvPr id="222" name="Google Shape;222;p24"/>
          <p:cNvSpPr/>
          <p:nvPr/>
        </p:nvSpPr>
        <p:spPr>
          <a:xfrm>
            <a:off x="4569965" y="2002832"/>
            <a:ext cx="3913800" cy="928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3455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Identical training run</a:t>
            </a:r>
            <a:endParaRPr b="1" sz="1000">
              <a:solidFill>
                <a:srgbClr val="D9D9D9"/>
              </a:solidFill>
            </a:endParaRPr>
          </a:p>
        </p:txBody>
      </p:sp>
      <p:sp>
        <p:nvSpPr>
          <p:cNvPr id="223" name="Google Shape;223;p24"/>
          <p:cNvSpPr txBox="1"/>
          <p:nvPr/>
        </p:nvSpPr>
        <p:spPr>
          <a:xfrm>
            <a:off x="4894732" y="1653976"/>
            <a:ext cx="16977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727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rgbClr val="D9D9D9"/>
                </a:solidFill>
              </a:rPr>
              <a:t>n runs</a:t>
            </a:r>
            <a:endParaRPr b="1" i="1" sz="1000">
              <a:solidFill>
                <a:srgbClr val="D9D9D9"/>
              </a:solidFill>
            </a:endParaRPr>
          </a:p>
        </p:txBody>
      </p:sp>
      <p:sp>
        <p:nvSpPr>
          <p:cNvPr id="224" name="Google Shape;224;p24"/>
          <p:cNvSpPr/>
          <p:nvPr/>
        </p:nvSpPr>
        <p:spPr>
          <a:xfrm>
            <a:off x="4711474" y="2354838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Training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25" name="Google Shape;225;p24"/>
          <p:cNvSpPr/>
          <p:nvPr/>
        </p:nvSpPr>
        <p:spPr>
          <a:xfrm>
            <a:off x="6945147" y="2354421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Inference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226" name="Google Shape;226;p24"/>
          <p:cNvCxnSpPr>
            <a:stCxn id="227" idx="3"/>
            <a:endCxn id="228" idx="1"/>
          </p:cNvCxnSpPr>
          <p:nvPr/>
        </p:nvCxnSpPr>
        <p:spPr>
          <a:xfrm>
            <a:off x="6082497" y="2527488"/>
            <a:ext cx="2241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28" name="Google Shape;228;p24"/>
          <p:cNvSpPr/>
          <p:nvPr/>
        </p:nvSpPr>
        <p:spPr>
          <a:xfrm>
            <a:off x="6306598" y="2354838"/>
            <a:ext cx="414300" cy="34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Model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229" name="Google Shape;229;p24"/>
          <p:cNvCxnSpPr>
            <a:stCxn id="225" idx="3"/>
            <a:endCxn id="230" idx="1"/>
          </p:cNvCxnSpPr>
          <p:nvPr/>
        </p:nvCxnSpPr>
        <p:spPr>
          <a:xfrm>
            <a:off x="7516347" y="2527071"/>
            <a:ext cx="2511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31" name="Google Shape;231;p24"/>
          <p:cNvSpPr/>
          <p:nvPr/>
        </p:nvSpPr>
        <p:spPr>
          <a:xfrm>
            <a:off x="424858" y="2340452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Core library</a:t>
            </a:r>
            <a:endParaRPr b="1" sz="1000"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</a:rPr>
              <a:t>(e.g., TensorFlow 1.14.0)</a:t>
            </a:r>
            <a:endParaRPr sz="900">
              <a:solidFill>
                <a:srgbClr val="D9D9D9"/>
              </a:solidFill>
            </a:endParaRPr>
          </a:p>
        </p:txBody>
      </p:sp>
      <p:sp>
        <p:nvSpPr>
          <p:cNvPr id="232" name="Google Shape;232;p24"/>
          <p:cNvSpPr/>
          <p:nvPr/>
        </p:nvSpPr>
        <p:spPr>
          <a:xfrm>
            <a:off x="423690" y="2803447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Low-level libraries</a:t>
            </a:r>
            <a:endParaRPr b="1" sz="1000"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</a:rPr>
              <a:t>(e.g., cuDNN 7.6 and CUDA 10.0)</a:t>
            </a:r>
            <a:endParaRPr sz="900">
              <a:solidFill>
                <a:srgbClr val="D9D9D9"/>
              </a:solidFill>
            </a:endParaRPr>
          </a:p>
        </p:txBody>
      </p:sp>
      <p:sp>
        <p:nvSpPr>
          <p:cNvPr id="233" name="Google Shape;233;p24"/>
          <p:cNvSpPr/>
          <p:nvPr/>
        </p:nvSpPr>
        <p:spPr>
          <a:xfrm>
            <a:off x="420709" y="1877451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High-level library</a:t>
            </a:r>
            <a:endParaRPr b="1" sz="1000"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</a:rPr>
              <a:t>(e.g., Keras 2.2.2)</a:t>
            </a:r>
            <a:endParaRPr sz="900">
              <a:solidFill>
                <a:srgbClr val="D9D9D9"/>
              </a:solidFill>
            </a:endParaRPr>
          </a:p>
        </p:txBody>
      </p:sp>
      <p:sp>
        <p:nvSpPr>
          <p:cNvPr id="234" name="Google Shape;234;p24"/>
          <p:cNvSpPr/>
          <p:nvPr/>
        </p:nvSpPr>
        <p:spPr>
          <a:xfrm rot="3405265">
            <a:off x="4570184" y="1707758"/>
            <a:ext cx="107255" cy="346477"/>
          </a:xfrm>
          <a:prstGeom prst="leftBrace">
            <a:avLst>
              <a:gd fmla="val 0" name="adj1"/>
              <a:gd fmla="val 50000" name="adj2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5" name="Google Shape;235;p24"/>
          <p:cNvCxnSpPr/>
          <p:nvPr/>
        </p:nvCxnSpPr>
        <p:spPr>
          <a:xfrm>
            <a:off x="4710081" y="2247255"/>
            <a:ext cx="5781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236" name="Google Shape;236;p24"/>
          <p:cNvCxnSpPr/>
          <p:nvPr/>
        </p:nvCxnSpPr>
        <p:spPr>
          <a:xfrm rot="10800000">
            <a:off x="4704683" y="2220524"/>
            <a:ext cx="0" cy="3081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24"/>
          <p:cNvCxnSpPr/>
          <p:nvPr/>
        </p:nvCxnSpPr>
        <p:spPr>
          <a:xfrm rot="10800000">
            <a:off x="5287194" y="2205927"/>
            <a:ext cx="0" cy="3246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38" name="Google Shape;238;p24"/>
          <p:cNvSpPr/>
          <p:nvPr/>
        </p:nvSpPr>
        <p:spPr>
          <a:xfrm>
            <a:off x="4820659" y="2099722"/>
            <a:ext cx="362700" cy="145500"/>
          </a:xfrm>
          <a:prstGeom prst="trapezoid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Time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30" name="Google Shape;230;p24"/>
          <p:cNvSpPr/>
          <p:nvPr/>
        </p:nvSpPr>
        <p:spPr>
          <a:xfrm>
            <a:off x="7724205" y="2354417"/>
            <a:ext cx="649200" cy="345300"/>
          </a:xfrm>
          <a:prstGeom prst="trapezoid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Accuracy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39" name="Google Shape;239;p24"/>
          <p:cNvSpPr/>
          <p:nvPr/>
        </p:nvSpPr>
        <p:spPr>
          <a:xfrm>
            <a:off x="2684744" y="1866914"/>
            <a:ext cx="1604400" cy="345300"/>
          </a:xfrm>
          <a:prstGeom prst="snip1Rect">
            <a:avLst>
              <a:gd fmla="val 21074" name="adj"/>
            </a:avLst>
          </a:prstGeom>
          <a:solidFill>
            <a:srgbClr val="E2DAF5">
              <a:alpha val="64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Nondeterminism setting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</a:t>
            </a:r>
            <a:r>
              <a:rPr i="1" lang="en" sz="900"/>
              <a:t>fixed-seed</a:t>
            </a:r>
            <a:r>
              <a:rPr lang="en" sz="900"/>
              <a:t>)</a:t>
            </a:r>
            <a:endParaRPr sz="900"/>
          </a:p>
        </p:txBody>
      </p:sp>
      <p:sp>
        <p:nvSpPr>
          <p:cNvPr id="240" name="Google Shape;240;p24"/>
          <p:cNvSpPr/>
          <p:nvPr/>
        </p:nvSpPr>
        <p:spPr>
          <a:xfrm flipH="1" rot="-7390434">
            <a:off x="242198" y="1134330"/>
            <a:ext cx="120070" cy="408381"/>
          </a:xfrm>
          <a:prstGeom prst="leftBrace">
            <a:avLst>
              <a:gd fmla="val 0" name="adj1"/>
              <a:gd fmla="val 53995" name="adj2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4"/>
          <p:cNvSpPr txBox="1"/>
          <p:nvPr/>
        </p:nvSpPr>
        <p:spPr>
          <a:xfrm rot="-1037">
            <a:off x="630050" y="1065337"/>
            <a:ext cx="2984700" cy="1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727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D9D9D9"/>
                </a:solidFill>
              </a:rPr>
              <a:t>Environment and setting combinations</a:t>
            </a:r>
            <a:endParaRPr b="1" i="1" sz="1100">
              <a:solidFill>
                <a:srgbClr val="D9D9D9"/>
              </a:solidFill>
            </a:endParaRPr>
          </a:p>
        </p:txBody>
      </p:sp>
      <p:cxnSp>
        <p:nvCxnSpPr>
          <p:cNvPr id="242" name="Google Shape;242;p24"/>
          <p:cNvCxnSpPr>
            <a:stCxn id="239" idx="2"/>
            <a:endCxn id="231" idx="0"/>
          </p:cNvCxnSpPr>
          <p:nvPr/>
        </p:nvCxnSpPr>
        <p:spPr>
          <a:xfrm flipH="1">
            <a:off x="2264744" y="2039564"/>
            <a:ext cx="420000" cy="4992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3" name="Google Shape;243;p24"/>
          <p:cNvCxnSpPr>
            <a:stCxn id="239" idx="2"/>
            <a:endCxn id="232" idx="0"/>
          </p:cNvCxnSpPr>
          <p:nvPr/>
        </p:nvCxnSpPr>
        <p:spPr>
          <a:xfrm flipH="1">
            <a:off x="2263544" y="2039564"/>
            <a:ext cx="421200" cy="9621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44" name="Google Shape;244;p24"/>
          <p:cNvSpPr/>
          <p:nvPr/>
        </p:nvSpPr>
        <p:spPr>
          <a:xfrm>
            <a:off x="2684825" y="2267451"/>
            <a:ext cx="1604400" cy="928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27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Network </a:t>
            </a:r>
            <a:r>
              <a:rPr lang="en" sz="900">
                <a:solidFill>
                  <a:srgbClr val="D9D9D9"/>
                </a:solidFill>
              </a:rPr>
              <a:t>(e.g., WRN-28-10)</a:t>
            </a:r>
            <a:endParaRPr sz="900">
              <a:solidFill>
                <a:srgbClr val="D9D9D9"/>
              </a:solidFill>
            </a:endParaRPr>
          </a:p>
        </p:txBody>
      </p:sp>
      <p:cxnSp>
        <p:nvCxnSpPr>
          <p:cNvPr id="245" name="Google Shape;245;p24"/>
          <p:cNvCxnSpPr>
            <a:stCxn id="239" idx="2"/>
            <a:endCxn id="233" idx="0"/>
          </p:cNvCxnSpPr>
          <p:nvPr/>
        </p:nvCxnSpPr>
        <p:spPr>
          <a:xfrm flipH="1">
            <a:off x="2260544" y="2039564"/>
            <a:ext cx="424200" cy="36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46" name="Google Shape;246;p24"/>
          <p:cNvSpPr/>
          <p:nvPr/>
        </p:nvSpPr>
        <p:spPr>
          <a:xfrm>
            <a:off x="2789939" y="2485110"/>
            <a:ext cx="1394100" cy="178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Training data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47" name="Google Shape;247;p24"/>
          <p:cNvSpPr/>
          <p:nvPr/>
        </p:nvSpPr>
        <p:spPr>
          <a:xfrm>
            <a:off x="2789938" y="2960604"/>
            <a:ext cx="1394100" cy="178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Test data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248" name="Google Shape;248;p24"/>
          <p:cNvCxnSpPr>
            <a:stCxn id="240" idx="1"/>
            <a:endCxn id="241" idx="1"/>
          </p:cNvCxnSpPr>
          <p:nvPr/>
        </p:nvCxnSpPr>
        <p:spPr>
          <a:xfrm rot="-5400000">
            <a:off x="388921" y="1038118"/>
            <a:ext cx="135300" cy="347100"/>
          </a:xfrm>
          <a:prstGeom prst="bentConnector2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9" name="Google Shape;249;p24"/>
          <p:cNvCxnSpPr>
            <a:stCxn id="234" idx="1"/>
            <a:endCxn id="223" idx="1"/>
          </p:cNvCxnSpPr>
          <p:nvPr/>
        </p:nvCxnSpPr>
        <p:spPr>
          <a:xfrm rot="-5400000">
            <a:off x="4692811" y="1634246"/>
            <a:ext cx="103500" cy="300300"/>
          </a:xfrm>
          <a:prstGeom prst="bentConnector2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50" name="Google Shape;250;p24"/>
          <p:cNvSpPr/>
          <p:nvPr/>
        </p:nvSpPr>
        <p:spPr>
          <a:xfrm>
            <a:off x="2789937" y="2722857"/>
            <a:ext cx="1394100" cy="178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Validation data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27" name="Google Shape;227;p24"/>
          <p:cNvSpPr/>
          <p:nvPr/>
        </p:nvSpPr>
        <p:spPr>
          <a:xfrm>
            <a:off x="5511297" y="2354838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Model selection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251" name="Google Shape;251;p24"/>
          <p:cNvCxnSpPr>
            <a:stCxn id="224" idx="3"/>
            <a:endCxn id="227" idx="1"/>
          </p:cNvCxnSpPr>
          <p:nvPr/>
        </p:nvCxnSpPr>
        <p:spPr>
          <a:xfrm>
            <a:off x="5282674" y="2527488"/>
            <a:ext cx="2286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2" name="Google Shape;252;p24"/>
          <p:cNvCxnSpPr>
            <a:stCxn id="228" idx="3"/>
            <a:endCxn id="225" idx="1"/>
          </p:cNvCxnSpPr>
          <p:nvPr/>
        </p:nvCxnSpPr>
        <p:spPr>
          <a:xfrm flipH="1" rot="10800000">
            <a:off x="6720898" y="2527188"/>
            <a:ext cx="224100" cy="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3" name="Google Shape;253;p24"/>
          <p:cNvCxnSpPr>
            <a:stCxn id="246" idx="3"/>
            <a:endCxn id="224" idx="1"/>
          </p:cNvCxnSpPr>
          <p:nvPr/>
        </p:nvCxnSpPr>
        <p:spPr>
          <a:xfrm flipH="1" rot="10800000">
            <a:off x="4184039" y="2527410"/>
            <a:ext cx="527400" cy="468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4" name="Google Shape;254;p24"/>
          <p:cNvCxnSpPr>
            <a:stCxn id="247" idx="3"/>
            <a:endCxn id="225" idx="2"/>
          </p:cNvCxnSpPr>
          <p:nvPr/>
        </p:nvCxnSpPr>
        <p:spPr>
          <a:xfrm flipH="1" rot="10800000">
            <a:off x="4184038" y="2699604"/>
            <a:ext cx="3046800" cy="350100"/>
          </a:xfrm>
          <a:prstGeom prst="bentConnector2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5" name="Google Shape;255;p24"/>
          <p:cNvCxnSpPr>
            <a:stCxn id="250" idx="3"/>
            <a:endCxn id="227" idx="2"/>
          </p:cNvCxnSpPr>
          <p:nvPr/>
        </p:nvCxnSpPr>
        <p:spPr>
          <a:xfrm flipH="1" rot="10800000">
            <a:off x="4184037" y="2700057"/>
            <a:ext cx="1612800" cy="111900"/>
          </a:xfrm>
          <a:prstGeom prst="bentConnector2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6" name="Google Shape;256;p24"/>
          <p:cNvCxnSpPr/>
          <p:nvPr/>
        </p:nvCxnSpPr>
        <p:spPr>
          <a:xfrm>
            <a:off x="4295192" y="2364597"/>
            <a:ext cx="2799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overview: network settings</a:t>
            </a:r>
            <a:endParaRPr/>
          </a:p>
        </p:txBody>
      </p:sp>
      <p:sp>
        <p:nvSpPr>
          <p:cNvPr id="262" name="Google Shape;262;p25"/>
          <p:cNvSpPr txBox="1"/>
          <p:nvPr>
            <p:ph idx="1" type="body"/>
          </p:nvPr>
        </p:nvSpPr>
        <p:spPr>
          <a:xfrm>
            <a:off x="311700" y="3514675"/>
            <a:ext cx="8520600" cy="13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(training, validation, and test)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options and algorithms</a:t>
            </a:r>
            <a:endParaRPr/>
          </a:p>
        </p:txBody>
      </p:sp>
      <p:sp>
        <p:nvSpPr>
          <p:cNvPr id="263" name="Google Shape;26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" name="Google Shape;264;p25"/>
          <p:cNvSpPr/>
          <p:nvPr/>
        </p:nvSpPr>
        <p:spPr>
          <a:xfrm>
            <a:off x="455122" y="1314922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265" name="Google Shape;265;p25"/>
          <p:cNvSpPr/>
          <p:nvPr/>
        </p:nvSpPr>
        <p:spPr>
          <a:xfrm>
            <a:off x="376428" y="1366443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266" name="Google Shape;266;p25"/>
          <p:cNvSpPr/>
          <p:nvPr/>
        </p:nvSpPr>
        <p:spPr>
          <a:xfrm>
            <a:off x="297733" y="1417668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267" name="Google Shape;267;p25"/>
          <p:cNvSpPr/>
          <p:nvPr/>
        </p:nvSpPr>
        <p:spPr>
          <a:xfrm>
            <a:off x="219049" y="1467418"/>
            <a:ext cx="8589600" cy="1852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3455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Experimental set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68" name="Google Shape;268;p25"/>
          <p:cNvSpPr/>
          <p:nvPr/>
        </p:nvSpPr>
        <p:spPr>
          <a:xfrm>
            <a:off x="4744471" y="1889763"/>
            <a:ext cx="3913500" cy="92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D9D9D9"/>
              </a:solidFill>
            </a:endParaRPr>
          </a:p>
        </p:txBody>
      </p:sp>
      <p:sp>
        <p:nvSpPr>
          <p:cNvPr id="269" name="Google Shape;269;p25"/>
          <p:cNvSpPr/>
          <p:nvPr/>
        </p:nvSpPr>
        <p:spPr>
          <a:xfrm>
            <a:off x="2577752" y="1591213"/>
            <a:ext cx="1830600" cy="167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Set of settings</a:t>
            </a:r>
            <a:endParaRPr b="1" sz="1100"/>
          </a:p>
        </p:txBody>
      </p:sp>
      <p:sp>
        <p:nvSpPr>
          <p:cNvPr id="270" name="Google Shape;270;p25"/>
          <p:cNvSpPr/>
          <p:nvPr/>
        </p:nvSpPr>
        <p:spPr>
          <a:xfrm>
            <a:off x="334952" y="1591213"/>
            <a:ext cx="2053500" cy="1678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D9D9D9"/>
                </a:solidFill>
              </a:rPr>
              <a:t>Environment</a:t>
            </a:r>
            <a:endParaRPr b="1" sz="1100">
              <a:solidFill>
                <a:srgbClr val="D9D9D9"/>
              </a:solidFill>
            </a:endParaRPr>
          </a:p>
        </p:txBody>
      </p:sp>
      <p:sp>
        <p:nvSpPr>
          <p:cNvPr id="271" name="Google Shape;271;p25"/>
          <p:cNvSpPr/>
          <p:nvPr/>
        </p:nvSpPr>
        <p:spPr>
          <a:xfrm>
            <a:off x="4686960" y="1926535"/>
            <a:ext cx="3913500" cy="92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D9D9D9"/>
              </a:solidFill>
            </a:endParaRPr>
          </a:p>
        </p:txBody>
      </p:sp>
      <p:sp>
        <p:nvSpPr>
          <p:cNvPr id="272" name="Google Shape;272;p25"/>
          <p:cNvSpPr/>
          <p:nvPr/>
        </p:nvSpPr>
        <p:spPr>
          <a:xfrm>
            <a:off x="4627046" y="1965823"/>
            <a:ext cx="3913500" cy="92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D9D9D9"/>
              </a:solidFill>
            </a:endParaRPr>
          </a:p>
        </p:txBody>
      </p:sp>
      <p:sp>
        <p:nvSpPr>
          <p:cNvPr id="273" name="Google Shape;273;p25"/>
          <p:cNvSpPr/>
          <p:nvPr/>
        </p:nvSpPr>
        <p:spPr>
          <a:xfrm>
            <a:off x="4569965" y="2002832"/>
            <a:ext cx="3913800" cy="928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3455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Identical training run</a:t>
            </a:r>
            <a:endParaRPr b="1" sz="1000">
              <a:solidFill>
                <a:srgbClr val="D9D9D9"/>
              </a:solidFill>
            </a:endParaRPr>
          </a:p>
        </p:txBody>
      </p:sp>
      <p:sp>
        <p:nvSpPr>
          <p:cNvPr id="274" name="Google Shape;274;p25"/>
          <p:cNvSpPr txBox="1"/>
          <p:nvPr/>
        </p:nvSpPr>
        <p:spPr>
          <a:xfrm>
            <a:off x="4894732" y="1653976"/>
            <a:ext cx="16977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727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rgbClr val="D9D9D9"/>
                </a:solidFill>
              </a:rPr>
              <a:t>n runs</a:t>
            </a:r>
            <a:endParaRPr b="1" i="1" sz="1000">
              <a:solidFill>
                <a:srgbClr val="D9D9D9"/>
              </a:solidFill>
            </a:endParaRPr>
          </a:p>
        </p:txBody>
      </p:sp>
      <p:sp>
        <p:nvSpPr>
          <p:cNvPr id="275" name="Google Shape;275;p25"/>
          <p:cNvSpPr/>
          <p:nvPr/>
        </p:nvSpPr>
        <p:spPr>
          <a:xfrm>
            <a:off x="4711474" y="2354838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Training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76" name="Google Shape;276;p25"/>
          <p:cNvSpPr/>
          <p:nvPr/>
        </p:nvSpPr>
        <p:spPr>
          <a:xfrm>
            <a:off x="6945147" y="2354421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Inference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277" name="Google Shape;277;p25"/>
          <p:cNvCxnSpPr>
            <a:stCxn id="278" idx="3"/>
            <a:endCxn id="279" idx="1"/>
          </p:cNvCxnSpPr>
          <p:nvPr/>
        </p:nvCxnSpPr>
        <p:spPr>
          <a:xfrm>
            <a:off x="6082497" y="2527488"/>
            <a:ext cx="2241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79" name="Google Shape;279;p25"/>
          <p:cNvSpPr/>
          <p:nvPr/>
        </p:nvSpPr>
        <p:spPr>
          <a:xfrm>
            <a:off x="6306598" y="2354838"/>
            <a:ext cx="414300" cy="34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Model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280" name="Google Shape;280;p25"/>
          <p:cNvCxnSpPr>
            <a:stCxn id="276" idx="3"/>
            <a:endCxn id="281" idx="1"/>
          </p:cNvCxnSpPr>
          <p:nvPr/>
        </p:nvCxnSpPr>
        <p:spPr>
          <a:xfrm>
            <a:off x="7516347" y="2527071"/>
            <a:ext cx="2511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82" name="Google Shape;282;p25"/>
          <p:cNvSpPr/>
          <p:nvPr/>
        </p:nvSpPr>
        <p:spPr>
          <a:xfrm>
            <a:off x="424858" y="2340452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Core library</a:t>
            </a:r>
            <a:endParaRPr b="1" sz="1000"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</a:rPr>
              <a:t>(e.g., TensorFlow 1.14.0)</a:t>
            </a:r>
            <a:endParaRPr sz="900">
              <a:solidFill>
                <a:srgbClr val="D9D9D9"/>
              </a:solidFill>
            </a:endParaRPr>
          </a:p>
        </p:txBody>
      </p:sp>
      <p:sp>
        <p:nvSpPr>
          <p:cNvPr id="283" name="Google Shape;283;p25"/>
          <p:cNvSpPr/>
          <p:nvPr/>
        </p:nvSpPr>
        <p:spPr>
          <a:xfrm>
            <a:off x="423690" y="2803447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Low-level libraries</a:t>
            </a:r>
            <a:endParaRPr b="1" sz="1000"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</a:rPr>
              <a:t>(e.g., cuDNN 7.6 and CUDA 10.0)</a:t>
            </a:r>
            <a:endParaRPr sz="900">
              <a:solidFill>
                <a:srgbClr val="D9D9D9"/>
              </a:solidFill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420709" y="1877451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High-level library</a:t>
            </a:r>
            <a:endParaRPr b="1" sz="1000"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9D9D9"/>
                </a:solidFill>
              </a:rPr>
              <a:t>(e.g., Keras 2.2.2)</a:t>
            </a:r>
            <a:endParaRPr sz="900">
              <a:solidFill>
                <a:srgbClr val="D9D9D9"/>
              </a:solidFill>
            </a:endParaRPr>
          </a:p>
        </p:txBody>
      </p:sp>
      <p:sp>
        <p:nvSpPr>
          <p:cNvPr id="285" name="Google Shape;285;p25"/>
          <p:cNvSpPr/>
          <p:nvPr/>
        </p:nvSpPr>
        <p:spPr>
          <a:xfrm rot="3405265">
            <a:off x="4570184" y="1707758"/>
            <a:ext cx="107255" cy="346477"/>
          </a:xfrm>
          <a:prstGeom prst="leftBrace">
            <a:avLst>
              <a:gd fmla="val 0" name="adj1"/>
              <a:gd fmla="val 50000" name="adj2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6" name="Google Shape;286;p25"/>
          <p:cNvCxnSpPr/>
          <p:nvPr/>
        </p:nvCxnSpPr>
        <p:spPr>
          <a:xfrm>
            <a:off x="4710081" y="2247255"/>
            <a:ext cx="5781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287" name="Google Shape;287;p25"/>
          <p:cNvCxnSpPr/>
          <p:nvPr/>
        </p:nvCxnSpPr>
        <p:spPr>
          <a:xfrm rot="10800000">
            <a:off x="4704683" y="2220524"/>
            <a:ext cx="0" cy="3081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25"/>
          <p:cNvCxnSpPr/>
          <p:nvPr/>
        </p:nvCxnSpPr>
        <p:spPr>
          <a:xfrm rot="10800000">
            <a:off x="5287194" y="2205927"/>
            <a:ext cx="0" cy="3246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89" name="Google Shape;289;p25"/>
          <p:cNvSpPr/>
          <p:nvPr/>
        </p:nvSpPr>
        <p:spPr>
          <a:xfrm>
            <a:off x="4820659" y="2099722"/>
            <a:ext cx="362700" cy="145500"/>
          </a:xfrm>
          <a:prstGeom prst="trapezoid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Time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81" name="Google Shape;281;p25"/>
          <p:cNvSpPr/>
          <p:nvPr/>
        </p:nvSpPr>
        <p:spPr>
          <a:xfrm>
            <a:off x="7724205" y="2354417"/>
            <a:ext cx="649200" cy="345300"/>
          </a:xfrm>
          <a:prstGeom prst="trapezoid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Accuracy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290" name="Google Shape;290;p25"/>
          <p:cNvSpPr/>
          <p:nvPr/>
        </p:nvSpPr>
        <p:spPr>
          <a:xfrm>
            <a:off x="2684744" y="1866914"/>
            <a:ext cx="1604400" cy="345300"/>
          </a:xfrm>
          <a:prstGeom prst="snip1Rect">
            <a:avLst>
              <a:gd fmla="val 21074" name="adj"/>
            </a:avLst>
          </a:prstGeom>
          <a:solidFill>
            <a:srgbClr val="E2DAF5">
              <a:alpha val="64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Nondeterminism setting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</a:t>
            </a:r>
            <a:r>
              <a:rPr i="1" lang="en" sz="900"/>
              <a:t>fixed-seed</a:t>
            </a:r>
            <a:r>
              <a:rPr lang="en" sz="900"/>
              <a:t>)</a:t>
            </a:r>
            <a:endParaRPr sz="900"/>
          </a:p>
        </p:txBody>
      </p:sp>
      <p:sp>
        <p:nvSpPr>
          <p:cNvPr id="291" name="Google Shape;291;p25"/>
          <p:cNvSpPr/>
          <p:nvPr/>
        </p:nvSpPr>
        <p:spPr>
          <a:xfrm flipH="1" rot="-7390434">
            <a:off x="242198" y="1134330"/>
            <a:ext cx="120070" cy="408381"/>
          </a:xfrm>
          <a:prstGeom prst="leftBrace">
            <a:avLst>
              <a:gd fmla="val 0" name="adj1"/>
              <a:gd fmla="val 53995" name="adj2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 txBox="1"/>
          <p:nvPr/>
        </p:nvSpPr>
        <p:spPr>
          <a:xfrm rot="-1037">
            <a:off x="630050" y="1065337"/>
            <a:ext cx="2984700" cy="1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727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D9D9D9"/>
                </a:solidFill>
              </a:rPr>
              <a:t>Environment and setting combinations</a:t>
            </a:r>
            <a:endParaRPr b="1" i="1" sz="1100">
              <a:solidFill>
                <a:srgbClr val="D9D9D9"/>
              </a:solidFill>
            </a:endParaRPr>
          </a:p>
        </p:txBody>
      </p:sp>
      <p:cxnSp>
        <p:nvCxnSpPr>
          <p:cNvPr id="293" name="Google Shape;293;p25"/>
          <p:cNvCxnSpPr>
            <a:stCxn id="290" idx="2"/>
            <a:endCxn id="282" idx="0"/>
          </p:cNvCxnSpPr>
          <p:nvPr/>
        </p:nvCxnSpPr>
        <p:spPr>
          <a:xfrm flipH="1">
            <a:off x="2264744" y="2039564"/>
            <a:ext cx="420000" cy="4992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4" name="Google Shape;294;p25"/>
          <p:cNvCxnSpPr>
            <a:stCxn id="290" idx="2"/>
            <a:endCxn id="283" idx="0"/>
          </p:cNvCxnSpPr>
          <p:nvPr/>
        </p:nvCxnSpPr>
        <p:spPr>
          <a:xfrm flipH="1">
            <a:off x="2263544" y="2039564"/>
            <a:ext cx="421200" cy="9621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95" name="Google Shape;295;p25"/>
          <p:cNvSpPr/>
          <p:nvPr/>
        </p:nvSpPr>
        <p:spPr>
          <a:xfrm>
            <a:off x="2684825" y="2267451"/>
            <a:ext cx="1604400" cy="928200"/>
          </a:xfrm>
          <a:prstGeom prst="rect">
            <a:avLst/>
          </a:prstGeom>
          <a:solidFill>
            <a:srgbClr val="C9DAF8">
              <a:alpha val="7821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27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Network </a:t>
            </a:r>
            <a:r>
              <a:rPr lang="en" sz="900"/>
              <a:t>(e.g., WRN-28-10)</a:t>
            </a:r>
            <a:endParaRPr sz="900"/>
          </a:p>
        </p:txBody>
      </p:sp>
      <p:cxnSp>
        <p:nvCxnSpPr>
          <p:cNvPr id="296" name="Google Shape;296;p25"/>
          <p:cNvCxnSpPr>
            <a:stCxn id="290" idx="2"/>
            <a:endCxn id="284" idx="0"/>
          </p:cNvCxnSpPr>
          <p:nvPr/>
        </p:nvCxnSpPr>
        <p:spPr>
          <a:xfrm flipH="1">
            <a:off x="2260544" y="2039564"/>
            <a:ext cx="424200" cy="36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97" name="Google Shape;297;p25"/>
          <p:cNvSpPr/>
          <p:nvPr/>
        </p:nvSpPr>
        <p:spPr>
          <a:xfrm>
            <a:off x="2789939" y="2485110"/>
            <a:ext cx="1394100" cy="178200"/>
          </a:xfrm>
          <a:prstGeom prst="rect">
            <a:avLst/>
          </a:prstGeom>
          <a:solidFill>
            <a:srgbClr val="FCE5CD">
              <a:alpha val="743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Training data</a:t>
            </a:r>
            <a:endParaRPr sz="1000"/>
          </a:p>
        </p:txBody>
      </p:sp>
      <p:sp>
        <p:nvSpPr>
          <p:cNvPr id="298" name="Google Shape;298;p25"/>
          <p:cNvSpPr/>
          <p:nvPr/>
        </p:nvSpPr>
        <p:spPr>
          <a:xfrm>
            <a:off x="2789938" y="2960604"/>
            <a:ext cx="1394100" cy="1782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Test data</a:t>
            </a:r>
            <a:endParaRPr sz="1000"/>
          </a:p>
        </p:txBody>
      </p:sp>
      <p:cxnSp>
        <p:nvCxnSpPr>
          <p:cNvPr id="299" name="Google Shape;299;p25"/>
          <p:cNvCxnSpPr>
            <a:stCxn id="291" idx="1"/>
            <a:endCxn id="292" idx="1"/>
          </p:cNvCxnSpPr>
          <p:nvPr/>
        </p:nvCxnSpPr>
        <p:spPr>
          <a:xfrm rot="-5400000">
            <a:off x="388921" y="1038118"/>
            <a:ext cx="135300" cy="347100"/>
          </a:xfrm>
          <a:prstGeom prst="bentConnector2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0" name="Google Shape;300;p25"/>
          <p:cNvCxnSpPr>
            <a:stCxn id="285" idx="1"/>
            <a:endCxn id="274" idx="1"/>
          </p:cNvCxnSpPr>
          <p:nvPr/>
        </p:nvCxnSpPr>
        <p:spPr>
          <a:xfrm rot="-5400000">
            <a:off x="4692811" y="1634246"/>
            <a:ext cx="103500" cy="300300"/>
          </a:xfrm>
          <a:prstGeom prst="bentConnector2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01" name="Google Shape;301;p25"/>
          <p:cNvSpPr/>
          <p:nvPr/>
        </p:nvSpPr>
        <p:spPr>
          <a:xfrm>
            <a:off x="2789937" y="2722857"/>
            <a:ext cx="1394100" cy="178200"/>
          </a:xfrm>
          <a:prstGeom prst="rect">
            <a:avLst/>
          </a:prstGeom>
          <a:solidFill>
            <a:srgbClr val="D9EAD3">
              <a:alpha val="815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Validation data</a:t>
            </a:r>
            <a:endParaRPr sz="1000"/>
          </a:p>
        </p:txBody>
      </p:sp>
      <p:sp>
        <p:nvSpPr>
          <p:cNvPr id="278" name="Google Shape;278;p25"/>
          <p:cNvSpPr/>
          <p:nvPr/>
        </p:nvSpPr>
        <p:spPr>
          <a:xfrm>
            <a:off x="5511297" y="2354838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Model selection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302" name="Google Shape;302;p25"/>
          <p:cNvCxnSpPr>
            <a:stCxn id="275" idx="3"/>
            <a:endCxn id="278" idx="1"/>
          </p:cNvCxnSpPr>
          <p:nvPr/>
        </p:nvCxnSpPr>
        <p:spPr>
          <a:xfrm>
            <a:off x="5282674" y="2527488"/>
            <a:ext cx="2286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3" name="Google Shape;303;p25"/>
          <p:cNvCxnSpPr>
            <a:stCxn id="279" idx="3"/>
            <a:endCxn id="276" idx="1"/>
          </p:cNvCxnSpPr>
          <p:nvPr/>
        </p:nvCxnSpPr>
        <p:spPr>
          <a:xfrm flipH="1" rot="10800000">
            <a:off x="6720898" y="2527188"/>
            <a:ext cx="224100" cy="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4" name="Google Shape;304;p25"/>
          <p:cNvCxnSpPr>
            <a:stCxn id="297" idx="3"/>
            <a:endCxn id="275" idx="1"/>
          </p:cNvCxnSpPr>
          <p:nvPr/>
        </p:nvCxnSpPr>
        <p:spPr>
          <a:xfrm flipH="1" rot="10800000">
            <a:off x="4184039" y="2527410"/>
            <a:ext cx="527400" cy="468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5" name="Google Shape;305;p25"/>
          <p:cNvCxnSpPr>
            <a:stCxn id="298" idx="3"/>
            <a:endCxn id="276" idx="2"/>
          </p:cNvCxnSpPr>
          <p:nvPr/>
        </p:nvCxnSpPr>
        <p:spPr>
          <a:xfrm flipH="1" rot="10800000">
            <a:off x="4184038" y="2699604"/>
            <a:ext cx="3046800" cy="350100"/>
          </a:xfrm>
          <a:prstGeom prst="bentConnector2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6" name="Google Shape;306;p25"/>
          <p:cNvCxnSpPr>
            <a:stCxn id="301" idx="3"/>
            <a:endCxn id="278" idx="2"/>
          </p:cNvCxnSpPr>
          <p:nvPr/>
        </p:nvCxnSpPr>
        <p:spPr>
          <a:xfrm flipH="1" rot="10800000">
            <a:off x="4184037" y="2700057"/>
            <a:ext cx="1612800" cy="111900"/>
          </a:xfrm>
          <a:prstGeom prst="bentConnector2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7" name="Google Shape;307;p25"/>
          <p:cNvCxnSpPr/>
          <p:nvPr/>
        </p:nvCxnSpPr>
        <p:spPr>
          <a:xfrm>
            <a:off x="4295192" y="2364597"/>
            <a:ext cx="2799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overview: environment</a:t>
            </a:r>
            <a:endParaRPr/>
          </a:p>
        </p:txBody>
      </p:sp>
      <p:sp>
        <p:nvSpPr>
          <p:cNvPr id="313" name="Google Shape;313;p26"/>
          <p:cNvSpPr txBox="1"/>
          <p:nvPr>
            <p:ph idx="1" type="body"/>
          </p:nvPr>
        </p:nvSpPr>
        <p:spPr>
          <a:xfrm>
            <a:off x="311700" y="3514675"/>
            <a:ext cx="8520600" cy="13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High-level library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Core library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Low-level libraries</a:t>
            </a:r>
            <a:endParaRPr/>
          </a:p>
        </p:txBody>
      </p:sp>
      <p:sp>
        <p:nvSpPr>
          <p:cNvPr id="314" name="Google Shape;31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26"/>
          <p:cNvSpPr/>
          <p:nvPr/>
        </p:nvSpPr>
        <p:spPr>
          <a:xfrm>
            <a:off x="455122" y="1314922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316" name="Google Shape;316;p26"/>
          <p:cNvSpPr/>
          <p:nvPr/>
        </p:nvSpPr>
        <p:spPr>
          <a:xfrm>
            <a:off x="376428" y="1366443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317" name="Google Shape;317;p26"/>
          <p:cNvSpPr/>
          <p:nvPr/>
        </p:nvSpPr>
        <p:spPr>
          <a:xfrm>
            <a:off x="297733" y="1417668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318" name="Google Shape;318;p26"/>
          <p:cNvSpPr/>
          <p:nvPr/>
        </p:nvSpPr>
        <p:spPr>
          <a:xfrm>
            <a:off x="219049" y="1467418"/>
            <a:ext cx="8589600" cy="1852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3455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Experimental set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319" name="Google Shape;319;p26"/>
          <p:cNvSpPr/>
          <p:nvPr/>
        </p:nvSpPr>
        <p:spPr>
          <a:xfrm>
            <a:off x="4744471" y="1889763"/>
            <a:ext cx="3913500" cy="92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D9D9D9"/>
              </a:solidFill>
            </a:endParaRPr>
          </a:p>
        </p:txBody>
      </p:sp>
      <p:sp>
        <p:nvSpPr>
          <p:cNvPr id="320" name="Google Shape;320;p26"/>
          <p:cNvSpPr/>
          <p:nvPr/>
        </p:nvSpPr>
        <p:spPr>
          <a:xfrm>
            <a:off x="2577752" y="1591213"/>
            <a:ext cx="1830600" cy="167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Set of settings</a:t>
            </a:r>
            <a:endParaRPr b="1" sz="1100"/>
          </a:p>
        </p:txBody>
      </p:sp>
      <p:sp>
        <p:nvSpPr>
          <p:cNvPr id="321" name="Google Shape;321;p26"/>
          <p:cNvSpPr/>
          <p:nvPr/>
        </p:nvSpPr>
        <p:spPr>
          <a:xfrm>
            <a:off x="334952" y="1591213"/>
            <a:ext cx="2053500" cy="167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Environment</a:t>
            </a:r>
            <a:endParaRPr b="1" sz="1100"/>
          </a:p>
        </p:txBody>
      </p:sp>
      <p:sp>
        <p:nvSpPr>
          <p:cNvPr id="322" name="Google Shape;322;p26"/>
          <p:cNvSpPr/>
          <p:nvPr/>
        </p:nvSpPr>
        <p:spPr>
          <a:xfrm>
            <a:off x="4686960" y="1926535"/>
            <a:ext cx="3913500" cy="92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D9D9D9"/>
              </a:solidFill>
            </a:endParaRPr>
          </a:p>
        </p:txBody>
      </p:sp>
      <p:sp>
        <p:nvSpPr>
          <p:cNvPr id="323" name="Google Shape;323;p26"/>
          <p:cNvSpPr/>
          <p:nvPr/>
        </p:nvSpPr>
        <p:spPr>
          <a:xfrm>
            <a:off x="4627046" y="1965823"/>
            <a:ext cx="3913500" cy="92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D9D9D9"/>
              </a:solidFill>
            </a:endParaRPr>
          </a:p>
        </p:txBody>
      </p:sp>
      <p:sp>
        <p:nvSpPr>
          <p:cNvPr id="324" name="Google Shape;324;p26"/>
          <p:cNvSpPr/>
          <p:nvPr/>
        </p:nvSpPr>
        <p:spPr>
          <a:xfrm>
            <a:off x="4569965" y="2002832"/>
            <a:ext cx="3913800" cy="928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3455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D9D9D9"/>
                </a:solidFill>
              </a:rPr>
              <a:t>Identical training run</a:t>
            </a:r>
            <a:endParaRPr b="1" sz="1000">
              <a:solidFill>
                <a:srgbClr val="D9D9D9"/>
              </a:solidFill>
            </a:endParaRPr>
          </a:p>
        </p:txBody>
      </p:sp>
      <p:sp>
        <p:nvSpPr>
          <p:cNvPr id="325" name="Google Shape;325;p26"/>
          <p:cNvSpPr txBox="1"/>
          <p:nvPr/>
        </p:nvSpPr>
        <p:spPr>
          <a:xfrm>
            <a:off x="4894732" y="1653976"/>
            <a:ext cx="16977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727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>
                <a:solidFill>
                  <a:srgbClr val="D9D9D9"/>
                </a:solidFill>
              </a:rPr>
              <a:t>n runs</a:t>
            </a:r>
            <a:endParaRPr b="1" i="1" sz="1000">
              <a:solidFill>
                <a:srgbClr val="D9D9D9"/>
              </a:solidFill>
            </a:endParaRPr>
          </a:p>
        </p:txBody>
      </p:sp>
      <p:sp>
        <p:nvSpPr>
          <p:cNvPr id="326" name="Google Shape;326;p26"/>
          <p:cNvSpPr/>
          <p:nvPr/>
        </p:nvSpPr>
        <p:spPr>
          <a:xfrm>
            <a:off x="4711474" y="2354838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Training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327" name="Google Shape;327;p26"/>
          <p:cNvSpPr/>
          <p:nvPr/>
        </p:nvSpPr>
        <p:spPr>
          <a:xfrm>
            <a:off x="6945147" y="2354421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Inference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328" name="Google Shape;328;p26"/>
          <p:cNvCxnSpPr>
            <a:stCxn id="329" idx="3"/>
            <a:endCxn id="330" idx="1"/>
          </p:cNvCxnSpPr>
          <p:nvPr/>
        </p:nvCxnSpPr>
        <p:spPr>
          <a:xfrm>
            <a:off x="6082497" y="2527488"/>
            <a:ext cx="2241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30" name="Google Shape;330;p26"/>
          <p:cNvSpPr/>
          <p:nvPr/>
        </p:nvSpPr>
        <p:spPr>
          <a:xfrm>
            <a:off x="6306598" y="2354838"/>
            <a:ext cx="414300" cy="34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Model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331" name="Google Shape;331;p26"/>
          <p:cNvCxnSpPr>
            <a:stCxn id="327" idx="3"/>
            <a:endCxn id="332" idx="1"/>
          </p:cNvCxnSpPr>
          <p:nvPr/>
        </p:nvCxnSpPr>
        <p:spPr>
          <a:xfrm>
            <a:off x="7516347" y="2527071"/>
            <a:ext cx="2511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33" name="Google Shape;333;p26"/>
          <p:cNvSpPr/>
          <p:nvPr/>
        </p:nvSpPr>
        <p:spPr>
          <a:xfrm>
            <a:off x="424858" y="2340452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B4A7D6">
              <a:alpha val="843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Core library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TensorFlow 1.14.0)</a:t>
            </a:r>
            <a:endParaRPr sz="900"/>
          </a:p>
        </p:txBody>
      </p:sp>
      <p:sp>
        <p:nvSpPr>
          <p:cNvPr id="334" name="Google Shape;334;p26"/>
          <p:cNvSpPr/>
          <p:nvPr/>
        </p:nvSpPr>
        <p:spPr>
          <a:xfrm>
            <a:off x="423690" y="2803447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2E9">
              <a:alpha val="8715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Low-level libraries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cuDNN 7.6 and CUDA 10.0)</a:t>
            </a:r>
            <a:endParaRPr sz="900"/>
          </a:p>
        </p:txBody>
      </p:sp>
      <p:sp>
        <p:nvSpPr>
          <p:cNvPr id="335" name="Google Shape;335;p26"/>
          <p:cNvSpPr/>
          <p:nvPr/>
        </p:nvSpPr>
        <p:spPr>
          <a:xfrm>
            <a:off x="420709" y="1877451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8E7CC3">
              <a:alpha val="7933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High-level library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Keras 2.2.2)</a:t>
            </a:r>
            <a:endParaRPr sz="900"/>
          </a:p>
        </p:txBody>
      </p:sp>
      <p:sp>
        <p:nvSpPr>
          <p:cNvPr id="336" name="Google Shape;336;p26"/>
          <p:cNvSpPr/>
          <p:nvPr/>
        </p:nvSpPr>
        <p:spPr>
          <a:xfrm rot="3405265">
            <a:off x="4570184" y="1707758"/>
            <a:ext cx="107255" cy="346477"/>
          </a:xfrm>
          <a:prstGeom prst="leftBrace">
            <a:avLst>
              <a:gd fmla="val 0" name="adj1"/>
              <a:gd fmla="val 50000" name="adj2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7" name="Google Shape;337;p26"/>
          <p:cNvCxnSpPr/>
          <p:nvPr/>
        </p:nvCxnSpPr>
        <p:spPr>
          <a:xfrm>
            <a:off x="4710081" y="2247255"/>
            <a:ext cx="5781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338" name="Google Shape;338;p26"/>
          <p:cNvCxnSpPr/>
          <p:nvPr/>
        </p:nvCxnSpPr>
        <p:spPr>
          <a:xfrm rot="10800000">
            <a:off x="4704683" y="2220524"/>
            <a:ext cx="0" cy="3081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26"/>
          <p:cNvCxnSpPr/>
          <p:nvPr/>
        </p:nvCxnSpPr>
        <p:spPr>
          <a:xfrm rot="10800000">
            <a:off x="5287194" y="2205927"/>
            <a:ext cx="0" cy="3246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40" name="Google Shape;340;p26"/>
          <p:cNvSpPr/>
          <p:nvPr/>
        </p:nvSpPr>
        <p:spPr>
          <a:xfrm>
            <a:off x="4820659" y="2099722"/>
            <a:ext cx="362700" cy="145500"/>
          </a:xfrm>
          <a:prstGeom prst="trapezoid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Time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332" name="Google Shape;332;p26"/>
          <p:cNvSpPr/>
          <p:nvPr/>
        </p:nvSpPr>
        <p:spPr>
          <a:xfrm>
            <a:off x="7724199" y="2354425"/>
            <a:ext cx="647400" cy="345300"/>
          </a:xfrm>
          <a:prstGeom prst="trapezoid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Accuracy</a:t>
            </a:r>
            <a:endParaRPr sz="1000">
              <a:solidFill>
                <a:srgbClr val="D9D9D9"/>
              </a:solidFill>
            </a:endParaRPr>
          </a:p>
        </p:txBody>
      </p:sp>
      <p:sp>
        <p:nvSpPr>
          <p:cNvPr id="341" name="Google Shape;341;p26"/>
          <p:cNvSpPr/>
          <p:nvPr/>
        </p:nvSpPr>
        <p:spPr>
          <a:xfrm>
            <a:off x="2684744" y="1866914"/>
            <a:ext cx="1604400" cy="345300"/>
          </a:xfrm>
          <a:prstGeom prst="snip1Rect">
            <a:avLst>
              <a:gd fmla="val 21074" name="adj"/>
            </a:avLst>
          </a:prstGeom>
          <a:solidFill>
            <a:srgbClr val="E2DAF5">
              <a:alpha val="64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Nondeterminism setting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</a:t>
            </a:r>
            <a:r>
              <a:rPr i="1" lang="en" sz="900"/>
              <a:t>fixed-seed</a:t>
            </a:r>
            <a:r>
              <a:rPr lang="en" sz="900"/>
              <a:t>)</a:t>
            </a:r>
            <a:endParaRPr sz="900"/>
          </a:p>
        </p:txBody>
      </p:sp>
      <p:sp>
        <p:nvSpPr>
          <p:cNvPr id="342" name="Google Shape;342;p26"/>
          <p:cNvSpPr/>
          <p:nvPr/>
        </p:nvSpPr>
        <p:spPr>
          <a:xfrm flipH="1" rot="-7390434">
            <a:off x="242198" y="1134330"/>
            <a:ext cx="120070" cy="408381"/>
          </a:xfrm>
          <a:prstGeom prst="leftBrace">
            <a:avLst>
              <a:gd fmla="val 0" name="adj1"/>
              <a:gd fmla="val 53995" name="adj2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6"/>
          <p:cNvSpPr txBox="1"/>
          <p:nvPr/>
        </p:nvSpPr>
        <p:spPr>
          <a:xfrm rot="-1037">
            <a:off x="630050" y="1065337"/>
            <a:ext cx="2984700" cy="1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727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D9D9D9"/>
                </a:solidFill>
              </a:rPr>
              <a:t>Environment and setting combinations</a:t>
            </a:r>
            <a:endParaRPr b="1" i="1" sz="1100">
              <a:solidFill>
                <a:srgbClr val="D9D9D9"/>
              </a:solidFill>
            </a:endParaRPr>
          </a:p>
        </p:txBody>
      </p:sp>
      <p:cxnSp>
        <p:nvCxnSpPr>
          <p:cNvPr id="344" name="Google Shape;344;p26"/>
          <p:cNvCxnSpPr>
            <a:stCxn id="341" idx="2"/>
            <a:endCxn id="333" idx="0"/>
          </p:cNvCxnSpPr>
          <p:nvPr/>
        </p:nvCxnSpPr>
        <p:spPr>
          <a:xfrm flipH="1">
            <a:off x="2264744" y="2039564"/>
            <a:ext cx="420000" cy="4992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5" name="Google Shape;345;p26"/>
          <p:cNvCxnSpPr>
            <a:stCxn id="341" idx="2"/>
            <a:endCxn id="334" idx="0"/>
          </p:cNvCxnSpPr>
          <p:nvPr/>
        </p:nvCxnSpPr>
        <p:spPr>
          <a:xfrm flipH="1">
            <a:off x="2263544" y="2039564"/>
            <a:ext cx="421200" cy="9621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6" name="Google Shape;346;p26"/>
          <p:cNvSpPr/>
          <p:nvPr/>
        </p:nvSpPr>
        <p:spPr>
          <a:xfrm>
            <a:off x="2684825" y="2267451"/>
            <a:ext cx="1604400" cy="928200"/>
          </a:xfrm>
          <a:prstGeom prst="rect">
            <a:avLst/>
          </a:prstGeom>
          <a:solidFill>
            <a:srgbClr val="C9DAF8">
              <a:alpha val="7821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27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Network </a:t>
            </a:r>
            <a:r>
              <a:rPr lang="en" sz="900"/>
              <a:t>(e.g., WRN-28-10)</a:t>
            </a:r>
            <a:endParaRPr sz="900"/>
          </a:p>
        </p:txBody>
      </p:sp>
      <p:cxnSp>
        <p:nvCxnSpPr>
          <p:cNvPr id="347" name="Google Shape;347;p26"/>
          <p:cNvCxnSpPr>
            <a:stCxn id="341" idx="2"/>
            <a:endCxn id="335" idx="0"/>
          </p:cNvCxnSpPr>
          <p:nvPr/>
        </p:nvCxnSpPr>
        <p:spPr>
          <a:xfrm flipH="1">
            <a:off x="2260544" y="2039564"/>
            <a:ext cx="424200" cy="36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8" name="Google Shape;348;p26"/>
          <p:cNvSpPr/>
          <p:nvPr/>
        </p:nvSpPr>
        <p:spPr>
          <a:xfrm>
            <a:off x="2789939" y="2485110"/>
            <a:ext cx="1394100" cy="178200"/>
          </a:xfrm>
          <a:prstGeom prst="rect">
            <a:avLst/>
          </a:prstGeom>
          <a:solidFill>
            <a:srgbClr val="FCE5CD">
              <a:alpha val="743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Training data</a:t>
            </a:r>
            <a:endParaRPr sz="1000"/>
          </a:p>
        </p:txBody>
      </p:sp>
      <p:sp>
        <p:nvSpPr>
          <p:cNvPr id="349" name="Google Shape;349;p26"/>
          <p:cNvSpPr/>
          <p:nvPr/>
        </p:nvSpPr>
        <p:spPr>
          <a:xfrm>
            <a:off x="2789938" y="2960604"/>
            <a:ext cx="1394100" cy="1782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Test data</a:t>
            </a:r>
            <a:endParaRPr sz="1000"/>
          </a:p>
        </p:txBody>
      </p:sp>
      <p:cxnSp>
        <p:nvCxnSpPr>
          <p:cNvPr id="350" name="Google Shape;350;p26"/>
          <p:cNvCxnSpPr>
            <a:stCxn id="342" idx="1"/>
            <a:endCxn id="343" idx="1"/>
          </p:cNvCxnSpPr>
          <p:nvPr/>
        </p:nvCxnSpPr>
        <p:spPr>
          <a:xfrm rot="-5400000">
            <a:off x="388921" y="1038118"/>
            <a:ext cx="135300" cy="347100"/>
          </a:xfrm>
          <a:prstGeom prst="bentConnector2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51" name="Google Shape;351;p26"/>
          <p:cNvCxnSpPr>
            <a:stCxn id="336" idx="1"/>
            <a:endCxn id="325" idx="1"/>
          </p:cNvCxnSpPr>
          <p:nvPr/>
        </p:nvCxnSpPr>
        <p:spPr>
          <a:xfrm rot="-5400000">
            <a:off x="4692811" y="1634246"/>
            <a:ext cx="103500" cy="300300"/>
          </a:xfrm>
          <a:prstGeom prst="bentConnector2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52" name="Google Shape;352;p26"/>
          <p:cNvSpPr/>
          <p:nvPr/>
        </p:nvSpPr>
        <p:spPr>
          <a:xfrm>
            <a:off x="2789937" y="2722857"/>
            <a:ext cx="1394100" cy="178200"/>
          </a:xfrm>
          <a:prstGeom prst="rect">
            <a:avLst/>
          </a:prstGeom>
          <a:solidFill>
            <a:srgbClr val="D9EAD3">
              <a:alpha val="815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Validation data</a:t>
            </a:r>
            <a:endParaRPr sz="1000"/>
          </a:p>
        </p:txBody>
      </p:sp>
      <p:sp>
        <p:nvSpPr>
          <p:cNvPr id="329" name="Google Shape;329;p26"/>
          <p:cNvSpPr/>
          <p:nvPr/>
        </p:nvSpPr>
        <p:spPr>
          <a:xfrm>
            <a:off x="5511297" y="2354838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</a:rPr>
              <a:t>Model selection</a:t>
            </a:r>
            <a:endParaRPr sz="1000">
              <a:solidFill>
                <a:srgbClr val="D9D9D9"/>
              </a:solidFill>
            </a:endParaRPr>
          </a:p>
        </p:txBody>
      </p:sp>
      <p:cxnSp>
        <p:nvCxnSpPr>
          <p:cNvPr id="353" name="Google Shape;353;p26"/>
          <p:cNvCxnSpPr>
            <a:stCxn id="326" idx="3"/>
            <a:endCxn id="329" idx="1"/>
          </p:cNvCxnSpPr>
          <p:nvPr/>
        </p:nvCxnSpPr>
        <p:spPr>
          <a:xfrm>
            <a:off x="5282674" y="2527488"/>
            <a:ext cx="2286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54" name="Google Shape;354;p26"/>
          <p:cNvCxnSpPr>
            <a:stCxn id="330" idx="3"/>
            <a:endCxn id="327" idx="1"/>
          </p:cNvCxnSpPr>
          <p:nvPr/>
        </p:nvCxnSpPr>
        <p:spPr>
          <a:xfrm flipH="1" rot="10800000">
            <a:off x="6720898" y="2527188"/>
            <a:ext cx="224100" cy="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55" name="Google Shape;355;p26"/>
          <p:cNvCxnSpPr>
            <a:stCxn id="348" idx="3"/>
            <a:endCxn id="326" idx="1"/>
          </p:cNvCxnSpPr>
          <p:nvPr/>
        </p:nvCxnSpPr>
        <p:spPr>
          <a:xfrm flipH="1" rot="10800000">
            <a:off x="4184039" y="2527410"/>
            <a:ext cx="527400" cy="468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56" name="Google Shape;356;p26"/>
          <p:cNvCxnSpPr>
            <a:stCxn id="349" idx="3"/>
            <a:endCxn id="327" idx="2"/>
          </p:cNvCxnSpPr>
          <p:nvPr/>
        </p:nvCxnSpPr>
        <p:spPr>
          <a:xfrm flipH="1" rot="10800000">
            <a:off x="4184038" y="2699604"/>
            <a:ext cx="3046800" cy="350100"/>
          </a:xfrm>
          <a:prstGeom prst="bentConnector2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57" name="Google Shape;357;p26"/>
          <p:cNvCxnSpPr>
            <a:stCxn id="352" idx="3"/>
            <a:endCxn id="329" idx="2"/>
          </p:cNvCxnSpPr>
          <p:nvPr/>
        </p:nvCxnSpPr>
        <p:spPr>
          <a:xfrm flipH="1" rot="10800000">
            <a:off x="4184037" y="2700057"/>
            <a:ext cx="1612800" cy="111900"/>
          </a:xfrm>
          <a:prstGeom prst="bentConnector2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58" name="Google Shape;358;p26"/>
          <p:cNvCxnSpPr/>
          <p:nvPr/>
        </p:nvCxnSpPr>
        <p:spPr>
          <a:xfrm>
            <a:off x="4295192" y="2364597"/>
            <a:ext cx="2799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overview: experimental set</a:t>
            </a:r>
            <a:endParaRPr/>
          </a:p>
        </p:txBody>
      </p:sp>
      <p:sp>
        <p:nvSpPr>
          <p:cNvPr id="364" name="Google Shape;364;p27"/>
          <p:cNvSpPr txBox="1"/>
          <p:nvPr>
            <p:ph idx="1" type="body"/>
          </p:nvPr>
        </p:nvSpPr>
        <p:spPr>
          <a:xfrm>
            <a:off x="311700" y="3508325"/>
            <a:ext cx="85206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Experimental set of n=16 identical training runs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Test accuracy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Training time</a:t>
            </a:r>
            <a:endParaRPr/>
          </a:p>
        </p:txBody>
      </p:sp>
      <p:sp>
        <p:nvSpPr>
          <p:cNvPr id="365" name="Google Shape;36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6" name="Google Shape;366;p27"/>
          <p:cNvSpPr/>
          <p:nvPr/>
        </p:nvSpPr>
        <p:spPr>
          <a:xfrm>
            <a:off x="455122" y="1314922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367" name="Google Shape;367;p27"/>
          <p:cNvSpPr/>
          <p:nvPr/>
        </p:nvSpPr>
        <p:spPr>
          <a:xfrm>
            <a:off x="376428" y="1366443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368" name="Google Shape;368;p27"/>
          <p:cNvSpPr/>
          <p:nvPr/>
        </p:nvSpPr>
        <p:spPr>
          <a:xfrm>
            <a:off x="297733" y="1417668"/>
            <a:ext cx="8590200" cy="18519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72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</p:txBody>
      </p:sp>
      <p:sp>
        <p:nvSpPr>
          <p:cNvPr id="369" name="Google Shape;369;p27"/>
          <p:cNvSpPr/>
          <p:nvPr/>
        </p:nvSpPr>
        <p:spPr>
          <a:xfrm>
            <a:off x="219049" y="1467418"/>
            <a:ext cx="8589600" cy="1852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3455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Experimental set</a:t>
            </a:r>
            <a:endParaRPr sz="1000"/>
          </a:p>
        </p:txBody>
      </p:sp>
      <p:sp>
        <p:nvSpPr>
          <p:cNvPr id="370" name="Google Shape;370;p27"/>
          <p:cNvSpPr/>
          <p:nvPr/>
        </p:nvSpPr>
        <p:spPr>
          <a:xfrm>
            <a:off x="4744471" y="1889763"/>
            <a:ext cx="3913500" cy="92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/>
          </a:p>
        </p:txBody>
      </p:sp>
      <p:sp>
        <p:nvSpPr>
          <p:cNvPr id="371" name="Google Shape;371;p27"/>
          <p:cNvSpPr/>
          <p:nvPr/>
        </p:nvSpPr>
        <p:spPr>
          <a:xfrm>
            <a:off x="2577752" y="1591213"/>
            <a:ext cx="1830600" cy="167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Set of settings</a:t>
            </a:r>
            <a:endParaRPr b="1" sz="1100"/>
          </a:p>
        </p:txBody>
      </p:sp>
      <p:sp>
        <p:nvSpPr>
          <p:cNvPr id="372" name="Google Shape;372;p27"/>
          <p:cNvSpPr/>
          <p:nvPr/>
        </p:nvSpPr>
        <p:spPr>
          <a:xfrm>
            <a:off x="334952" y="1591213"/>
            <a:ext cx="2053500" cy="167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Environment</a:t>
            </a:r>
            <a:endParaRPr b="1" sz="1100"/>
          </a:p>
        </p:txBody>
      </p:sp>
      <p:sp>
        <p:nvSpPr>
          <p:cNvPr id="373" name="Google Shape;373;p27"/>
          <p:cNvSpPr/>
          <p:nvPr/>
        </p:nvSpPr>
        <p:spPr>
          <a:xfrm>
            <a:off x="4686960" y="1926535"/>
            <a:ext cx="3913500" cy="92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/>
          </a:p>
        </p:txBody>
      </p:sp>
      <p:sp>
        <p:nvSpPr>
          <p:cNvPr id="374" name="Google Shape;374;p27"/>
          <p:cNvSpPr/>
          <p:nvPr/>
        </p:nvSpPr>
        <p:spPr>
          <a:xfrm>
            <a:off x="4627046" y="1965823"/>
            <a:ext cx="3913500" cy="92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/>
          </a:p>
        </p:txBody>
      </p:sp>
      <p:sp>
        <p:nvSpPr>
          <p:cNvPr id="375" name="Google Shape;375;p27"/>
          <p:cNvSpPr/>
          <p:nvPr/>
        </p:nvSpPr>
        <p:spPr>
          <a:xfrm>
            <a:off x="4569965" y="2002832"/>
            <a:ext cx="3913800" cy="9282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3455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Identical training run</a:t>
            </a:r>
            <a:endParaRPr b="1" sz="1000"/>
          </a:p>
        </p:txBody>
      </p:sp>
      <p:sp>
        <p:nvSpPr>
          <p:cNvPr id="376" name="Google Shape;376;p27"/>
          <p:cNvSpPr txBox="1"/>
          <p:nvPr/>
        </p:nvSpPr>
        <p:spPr>
          <a:xfrm>
            <a:off x="4894732" y="1653976"/>
            <a:ext cx="1697700" cy="1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727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000"/>
              <a:t>n runs</a:t>
            </a:r>
            <a:endParaRPr b="1" i="1" sz="1000"/>
          </a:p>
        </p:txBody>
      </p:sp>
      <p:sp>
        <p:nvSpPr>
          <p:cNvPr id="377" name="Google Shape;377;p27"/>
          <p:cNvSpPr/>
          <p:nvPr/>
        </p:nvSpPr>
        <p:spPr>
          <a:xfrm>
            <a:off x="4711474" y="2354838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Training</a:t>
            </a:r>
            <a:endParaRPr sz="1000"/>
          </a:p>
        </p:txBody>
      </p:sp>
      <p:sp>
        <p:nvSpPr>
          <p:cNvPr id="378" name="Google Shape;378;p27"/>
          <p:cNvSpPr/>
          <p:nvPr/>
        </p:nvSpPr>
        <p:spPr>
          <a:xfrm>
            <a:off x="6945147" y="2354421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Inference</a:t>
            </a:r>
            <a:endParaRPr sz="1000"/>
          </a:p>
        </p:txBody>
      </p:sp>
      <p:cxnSp>
        <p:nvCxnSpPr>
          <p:cNvPr id="379" name="Google Shape;379;p27"/>
          <p:cNvCxnSpPr>
            <a:stCxn id="380" idx="3"/>
            <a:endCxn id="381" idx="1"/>
          </p:cNvCxnSpPr>
          <p:nvPr/>
        </p:nvCxnSpPr>
        <p:spPr>
          <a:xfrm>
            <a:off x="6082497" y="2527488"/>
            <a:ext cx="224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1" name="Google Shape;381;p27"/>
          <p:cNvSpPr/>
          <p:nvPr/>
        </p:nvSpPr>
        <p:spPr>
          <a:xfrm>
            <a:off x="6306598" y="2354838"/>
            <a:ext cx="414300" cy="3453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Model</a:t>
            </a:r>
            <a:endParaRPr sz="1000"/>
          </a:p>
        </p:txBody>
      </p:sp>
      <p:cxnSp>
        <p:nvCxnSpPr>
          <p:cNvPr id="382" name="Google Shape;382;p27"/>
          <p:cNvCxnSpPr>
            <a:stCxn id="378" idx="3"/>
            <a:endCxn id="383" idx="1"/>
          </p:cNvCxnSpPr>
          <p:nvPr/>
        </p:nvCxnSpPr>
        <p:spPr>
          <a:xfrm>
            <a:off x="7516347" y="2527071"/>
            <a:ext cx="251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4" name="Google Shape;384;p27"/>
          <p:cNvSpPr/>
          <p:nvPr/>
        </p:nvSpPr>
        <p:spPr>
          <a:xfrm>
            <a:off x="424858" y="2340452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B4A7D6">
              <a:alpha val="843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Core library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TensorFlow 1.14.0)</a:t>
            </a:r>
            <a:endParaRPr sz="900"/>
          </a:p>
        </p:txBody>
      </p:sp>
      <p:sp>
        <p:nvSpPr>
          <p:cNvPr id="385" name="Google Shape;385;p27"/>
          <p:cNvSpPr/>
          <p:nvPr/>
        </p:nvSpPr>
        <p:spPr>
          <a:xfrm>
            <a:off x="423690" y="2803447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2E9">
              <a:alpha val="8715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Low-level libraries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cuDNN 7.6 and CUDA 10.0)</a:t>
            </a:r>
            <a:endParaRPr sz="900"/>
          </a:p>
        </p:txBody>
      </p:sp>
      <p:sp>
        <p:nvSpPr>
          <p:cNvPr id="386" name="Google Shape;386;p27"/>
          <p:cNvSpPr/>
          <p:nvPr/>
        </p:nvSpPr>
        <p:spPr>
          <a:xfrm>
            <a:off x="420709" y="1877451"/>
            <a:ext cx="1839900" cy="396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8E7CC3">
              <a:alpha val="7933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High-level library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Keras 2.2.2)</a:t>
            </a:r>
            <a:endParaRPr sz="900"/>
          </a:p>
        </p:txBody>
      </p:sp>
      <p:sp>
        <p:nvSpPr>
          <p:cNvPr id="387" name="Google Shape;387;p27"/>
          <p:cNvSpPr/>
          <p:nvPr/>
        </p:nvSpPr>
        <p:spPr>
          <a:xfrm rot="3405265">
            <a:off x="4570184" y="1707758"/>
            <a:ext cx="107255" cy="346477"/>
          </a:xfrm>
          <a:prstGeom prst="leftBrace">
            <a:avLst>
              <a:gd fmla="val 0" name="adj1"/>
              <a:gd fmla="val 50000" name="adj2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8" name="Google Shape;388;p27"/>
          <p:cNvCxnSpPr/>
          <p:nvPr/>
        </p:nvCxnSpPr>
        <p:spPr>
          <a:xfrm>
            <a:off x="4710081" y="2247255"/>
            <a:ext cx="578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389" name="Google Shape;389;p27"/>
          <p:cNvCxnSpPr/>
          <p:nvPr/>
        </p:nvCxnSpPr>
        <p:spPr>
          <a:xfrm rot="10800000">
            <a:off x="4704683" y="2220524"/>
            <a:ext cx="0" cy="308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27"/>
          <p:cNvCxnSpPr/>
          <p:nvPr/>
        </p:nvCxnSpPr>
        <p:spPr>
          <a:xfrm rot="10800000">
            <a:off x="5287194" y="2205927"/>
            <a:ext cx="0" cy="324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91" name="Google Shape;391;p27"/>
          <p:cNvSpPr/>
          <p:nvPr/>
        </p:nvSpPr>
        <p:spPr>
          <a:xfrm>
            <a:off x="4820659" y="2099722"/>
            <a:ext cx="362700" cy="145500"/>
          </a:xfrm>
          <a:prstGeom prst="trapezoid">
            <a:avLst>
              <a:gd fmla="val 25000" name="adj"/>
            </a:avLst>
          </a:prstGeom>
          <a:solidFill>
            <a:srgbClr val="FFF2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Time</a:t>
            </a:r>
            <a:endParaRPr sz="1000"/>
          </a:p>
        </p:txBody>
      </p:sp>
      <p:sp>
        <p:nvSpPr>
          <p:cNvPr id="383" name="Google Shape;383;p27"/>
          <p:cNvSpPr/>
          <p:nvPr/>
        </p:nvSpPr>
        <p:spPr>
          <a:xfrm>
            <a:off x="7724205" y="2354417"/>
            <a:ext cx="649200" cy="345300"/>
          </a:xfrm>
          <a:prstGeom prst="trapezoid">
            <a:avLst>
              <a:gd fmla="val 25000" name="adj"/>
            </a:avLst>
          </a:prstGeom>
          <a:solidFill>
            <a:srgbClr val="FFF2C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Accuracy</a:t>
            </a:r>
            <a:endParaRPr sz="1000"/>
          </a:p>
        </p:txBody>
      </p:sp>
      <p:sp>
        <p:nvSpPr>
          <p:cNvPr id="392" name="Google Shape;392;p27"/>
          <p:cNvSpPr/>
          <p:nvPr/>
        </p:nvSpPr>
        <p:spPr>
          <a:xfrm>
            <a:off x="2684744" y="1866914"/>
            <a:ext cx="1604400" cy="345300"/>
          </a:xfrm>
          <a:prstGeom prst="snip1Rect">
            <a:avLst>
              <a:gd fmla="val 21074" name="adj"/>
            </a:avLst>
          </a:prstGeom>
          <a:solidFill>
            <a:srgbClr val="E2DAF5">
              <a:alpha val="648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Nondeterminism setting</a:t>
            </a:r>
            <a:endParaRPr b="1"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(e.g., </a:t>
            </a:r>
            <a:r>
              <a:rPr i="1" lang="en" sz="900"/>
              <a:t>fixed-seed</a:t>
            </a:r>
            <a:r>
              <a:rPr lang="en" sz="900"/>
              <a:t>)</a:t>
            </a:r>
            <a:endParaRPr sz="900"/>
          </a:p>
        </p:txBody>
      </p:sp>
      <p:sp>
        <p:nvSpPr>
          <p:cNvPr id="393" name="Google Shape;393;p27"/>
          <p:cNvSpPr/>
          <p:nvPr/>
        </p:nvSpPr>
        <p:spPr>
          <a:xfrm flipH="1" rot="-7390434">
            <a:off x="242198" y="1134330"/>
            <a:ext cx="120070" cy="408381"/>
          </a:xfrm>
          <a:prstGeom prst="leftBrace">
            <a:avLst>
              <a:gd fmla="val 0" name="adj1"/>
              <a:gd fmla="val 53995" name="adj2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5525" lIns="345525" spcFirstLastPara="1" rIns="345525" wrap="square" tIns="345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7"/>
          <p:cNvSpPr txBox="1"/>
          <p:nvPr/>
        </p:nvSpPr>
        <p:spPr>
          <a:xfrm rot="-1037">
            <a:off x="630050" y="1065337"/>
            <a:ext cx="2984700" cy="1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727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Environment and setting combinations</a:t>
            </a:r>
            <a:endParaRPr b="1" i="1" sz="1100"/>
          </a:p>
        </p:txBody>
      </p:sp>
      <p:cxnSp>
        <p:nvCxnSpPr>
          <p:cNvPr id="395" name="Google Shape;395;p27"/>
          <p:cNvCxnSpPr>
            <a:stCxn id="392" idx="2"/>
            <a:endCxn id="384" idx="0"/>
          </p:cNvCxnSpPr>
          <p:nvPr/>
        </p:nvCxnSpPr>
        <p:spPr>
          <a:xfrm flipH="1">
            <a:off x="2264744" y="2039564"/>
            <a:ext cx="420000" cy="4992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6" name="Google Shape;396;p27"/>
          <p:cNvCxnSpPr>
            <a:stCxn id="392" idx="2"/>
            <a:endCxn id="385" idx="0"/>
          </p:cNvCxnSpPr>
          <p:nvPr/>
        </p:nvCxnSpPr>
        <p:spPr>
          <a:xfrm flipH="1">
            <a:off x="2263544" y="2039564"/>
            <a:ext cx="421200" cy="9621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97" name="Google Shape;397;p27"/>
          <p:cNvSpPr/>
          <p:nvPr/>
        </p:nvSpPr>
        <p:spPr>
          <a:xfrm>
            <a:off x="2684825" y="2267451"/>
            <a:ext cx="1604400" cy="928200"/>
          </a:xfrm>
          <a:prstGeom prst="rect">
            <a:avLst/>
          </a:prstGeom>
          <a:solidFill>
            <a:srgbClr val="C9DAF8">
              <a:alpha val="7821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27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Network </a:t>
            </a:r>
            <a:r>
              <a:rPr lang="en" sz="900"/>
              <a:t>(e.g., WRN-28-10)</a:t>
            </a:r>
            <a:endParaRPr sz="900"/>
          </a:p>
        </p:txBody>
      </p:sp>
      <p:cxnSp>
        <p:nvCxnSpPr>
          <p:cNvPr id="398" name="Google Shape;398;p27"/>
          <p:cNvCxnSpPr>
            <a:stCxn id="392" idx="2"/>
            <a:endCxn id="386" idx="0"/>
          </p:cNvCxnSpPr>
          <p:nvPr/>
        </p:nvCxnSpPr>
        <p:spPr>
          <a:xfrm flipH="1">
            <a:off x="2260544" y="2039564"/>
            <a:ext cx="424200" cy="36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99" name="Google Shape;399;p27"/>
          <p:cNvSpPr/>
          <p:nvPr/>
        </p:nvSpPr>
        <p:spPr>
          <a:xfrm>
            <a:off x="2789939" y="2485110"/>
            <a:ext cx="1394100" cy="178200"/>
          </a:xfrm>
          <a:prstGeom prst="rect">
            <a:avLst/>
          </a:prstGeom>
          <a:solidFill>
            <a:srgbClr val="FCE5CD">
              <a:alpha val="7430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Training data</a:t>
            </a:r>
            <a:endParaRPr sz="1000"/>
          </a:p>
        </p:txBody>
      </p:sp>
      <p:sp>
        <p:nvSpPr>
          <p:cNvPr id="400" name="Google Shape;400;p27"/>
          <p:cNvSpPr/>
          <p:nvPr/>
        </p:nvSpPr>
        <p:spPr>
          <a:xfrm>
            <a:off x="2789938" y="2960604"/>
            <a:ext cx="1394100" cy="1782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Test data</a:t>
            </a:r>
            <a:endParaRPr sz="1000"/>
          </a:p>
        </p:txBody>
      </p:sp>
      <p:cxnSp>
        <p:nvCxnSpPr>
          <p:cNvPr id="401" name="Google Shape;401;p27"/>
          <p:cNvCxnSpPr>
            <a:stCxn id="393" idx="1"/>
            <a:endCxn id="394" idx="1"/>
          </p:cNvCxnSpPr>
          <p:nvPr/>
        </p:nvCxnSpPr>
        <p:spPr>
          <a:xfrm rot="-5400000">
            <a:off x="388921" y="1038118"/>
            <a:ext cx="135300" cy="347100"/>
          </a:xfrm>
          <a:prstGeom prst="bentConnector2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2" name="Google Shape;402;p27"/>
          <p:cNvCxnSpPr>
            <a:stCxn id="387" idx="1"/>
            <a:endCxn id="376" idx="1"/>
          </p:cNvCxnSpPr>
          <p:nvPr/>
        </p:nvCxnSpPr>
        <p:spPr>
          <a:xfrm rot="-5400000">
            <a:off x="4692811" y="1634246"/>
            <a:ext cx="103500" cy="3003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03" name="Google Shape;403;p27"/>
          <p:cNvSpPr/>
          <p:nvPr/>
        </p:nvSpPr>
        <p:spPr>
          <a:xfrm>
            <a:off x="2789937" y="2722857"/>
            <a:ext cx="1394100" cy="178200"/>
          </a:xfrm>
          <a:prstGeom prst="rect">
            <a:avLst/>
          </a:prstGeom>
          <a:solidFill>
            <a:srgbClr val="D9EAD3">
              <a:alpha val="8156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Validation data</a:t>
            </a:r>
            <a:endParaRPr sz="1000"/>
          </a:p>
        </p:txBody>
      </p:sp>
      <p:sp>
        <p:nvSpPr>
          <p:cNvPr id="380" name="Google Shape;380;p27"/>
          <p:cNvSpPr/>
          <p:nvPr/>
        </p:nvSpPr>
        <p:spPr>
          <a:xfrm>
            <a:off x="5511297" y="2354838"/>
            <a:ext cx="571200" cy="3453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Model selection</a:t>
            </a:r>
            <a:endParaRPr sz="1000"/>
          </a:p>
        </p:txBody>
      </p:sp>
      <p:cxnSp>
        <p:nvCxnSpPr>
          <p:cNvPr id="404" name="Google Shape;404;p27"/>
          <p:cNvCxnSpPr>
            <a:stCxn id="377" idx="3"/>
            <a:endCxn id="380" idx="1"/>
          </p:cNvCxnSpPr>
          <p:nvPr/>
        </p:nvCxnSpPr>
        <p:spPr>
          <a:xfrm>
            <a:off x="5282674" y="2527488"/>
            <a:ext cx="2286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5" name="Google Shape;405;p27"/>
          <p:cNvCxnSpPr>
            <a:stCxn id="381" idx="3"/>
            <a:endCxn id="378" idx="1"/>
          </p:cNvCxnSpPr>
          <p:nvPr/>
        </p:nvCxnSpPr>
        <p:spPr>
          <a:xfrm flipH="1" rot="10800000">
            <a:off x="6720898" y="2527188"/>
            <a:ext cx="224100" cy="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6" name="Google Shape;406;p27"/>
          <p:cNvCxnSpPr>
            <a:stCxn id="399" idx="3"/>
            <a:endCxn id="377" idx="1"/>
          </p:cNvCxnSpPr>
          <p:nvPr/>
        </p:nvCxnSpPr>
        <p:spPr>
          <a:xfrm flipH="1" rot="10800000">
            <a:off x="4184039" y="2527410"/>
            <a:ext cx="527400" cy="468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7" name="Google Shape;407;p27"/>
          <p:cNvCxnSpPr>
            <a:stCxn id="400" idx="3"/>
            <a:endCxn id="378" idx="2"/>
          </p:cNvCxnSpPr>
          <p:nvPr/>
        </p:nvCxnSpPr>
        <p:spPr>
          <a:xfrm flipH="1" rot="10800000">
            <a:off x="4184038" y="2699604"/>
            <a:ext cx="3046800" cy="3501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8" name="Google Shape;408;p27"/>
          <p:cNvCxnSpPr>
            <a:stCxn id="403" idx="3"/>
            <a:endCxn id="380" idx="2"/>
          </p:cNvCxnSpPr>
          <p:nvPr/>
        </p:nvCxnSpPr>
        <p:spPr>
          <a:xfrm flipH="1" rot="10800000">
            <a:off x="4184037" y="2700057"/>
            <a:ext cx="1612800" cy="111900"/>
          </a:xfrm>
          <a:prstGeom prst="bentConnector2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9" name="Google Shape;409;p27"/>
          <p:cNvCxnSpPr/>
          <p:nvPr/>
        </p:nvCxnSpPr>
        <p:spPr>
          <a:xfrm>
            <a:off x="4295192" y="2364597"/>
            <a:ext cx="279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Experiments</a:t>
            </a:r>
            <a:endParaRPr/>
          </a:p>
        </p:txBody>
      </p:sp>
      <p:sp>
        <p:nvSpPr>
          <p:cNvPr id="415" name="Google Shape;415;p28"/>
          <p:cNvSpPr txBox="1"/>
          <p:nvPr/>
        </p:nvSpPr>
        <p:spPr>
          <a:xfrm>
            <a:off x="540300" y="1003200"/>
            <a:ext cx="8598900" cy="3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2600">
                <a:solidFill>
                  <a:srgbClr val="E69138"/>
                </a:solidFill>
              </a:rPr>
              <a:t>3</a:t>
            </a:r>
            <a:r>
              <a:rPr lang="en" sz="2200"/>
              <a:t> </a:t>
            </a:r>
            <a:r>
              <a:rPr lang="en" sz="1800"/>
              <a:t>datasets - MNIST, CIFAR10, and CIFAR100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2600">
                <a:solidFill>
                  <a:srgbClr val="3C78D8"/>
                </a:solidFill>
              </a:rPr>
              <a:t>6</a:t>
            </a:r>
            <a:r>
              <a:rPr lang="en" sz="2200"/>
              <a:t> </a:t>
            </a:r>
            <a:r>
              <a:rPr lang="en" sz="1800"/>
              <a:t>networks - (7K - 36M  trainable parameters)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2600">
                <a:solidFill>
                  <a:srgbClr val="674EA7"/>
                </a:solidFill>
              </a:rPr>
              <a:t>3</a:t>
            </a:r>
            <a:r>
              <a:rPr lang="en" sz="2200"/>
              <a:t> </a:t>
            </a:r>
            <a:r>
              <a:rPr lang="en" sz="1800"/>
              <a:t>DL core libraries</a:t>
            </a:r>
            <a:r>
              <a:rPr lang="en" sz="1800"/>
              <a:t> (TensorFlow, CNTK, and Theano)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2600">
                <a:solidFill>
                  <a:srgbClr val="6AA84F"/>
                </a:solidFill>
              </a:rPr>
              <a:t>11</a:t>
            </a:r>
            <a:r>
              <a:rPr lang="en" sz="2200"/>
              <a:t> </a:t>
            </a:r>
            <a:r>
              <a:rPr lang="en" sz="1800"/>
              <a:t>DL low-level library version combinations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2600">
                <a:solidFill>
                  <a:srgbClr val="F1C232"/>
                </a:solidFill>
              </a:rPr>
              <a:t>2,304</a:t>
            </a:r>
            <a:r>
              <a:rPr lang="en" sz="2200"/>
              <a:t> </a:t>
            </a:r>
            <a:r>
              <a:rPr lang="en" sz="1800"/>
              <a:t>identical training runs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2600">
                <a:solidFill>
                  <a:srgbClr val="CC0000"/>
                </a:solidFill>
              </a:rPr>
              <a:t>4,838</a:t>
            </a:r>
            <a:r>
              <a:rPr lang="en" sz="2200"/>
              <a:t> </a:t>
            </a:r>
            <a:r>
              <a:rPr lang="en" sz="1800"/>
              <a:t>GPU hours (6.5 months)</a:t>
            </a:r>
            <a:endParaRPr sz="1800"/>
          </a:p>
        </p:txBody>
      </p:sp>
      <p:sp>
        <p:nvSpPr>
          <p:cNvPr id="416" name="Google Shape;41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9"/>
          <p:cNvSpPr txBox="1"/>
          <p:nvPr>
            <p:ph type="title"/>
          </p:nvPr>
        </p:nvSpPr>
        <p:spPr>
          <a:xfrm>
            <a:off x="170275" y="445025"/>
            <a:ext cx="897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</a:t>
            </a:r>
            <a:r>
              <a:rPr lang="en"/>
              <a:t>: overall accuracy difference up to </a:t>
            </a:r>
            <a:r>
              <a:rPr lang="en"/>
              <a:t>10.8%</a:t>
            </a:r>
            <a:endParaRPr/>
          </a:p>
        </p:txBody>
      </p:sp>
      <p:sp>
        <p:nvSpPr>
          <p:cNvPr id="422" name="Google Shape;422;p29"/>
          <p:cNvSpPr/>
          <p:nvPr/>
        </p:nvSpPr>
        <p:spPr>
          <a:xfrm>
            <a:off x="11067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3" name="Google Shape;423;p29"/>
          <p:cNvSpPr/>
          <p:nvPr/>
        </p:nvSpPr>
        <p:spPr>
          <a:xfrm>
            <a:off x="11067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4" name="Google Shape;424;p29"/>
          <p:cNvSpPr/>
          <p:nvPr/>
        </p:nvSpPr>
        <p:spPr>
          <a:xfrm>
            <a:off x="11067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5" name="Google Shape;425;p29"/>
          <p:cNvSpPr/>
          <p:nvPr/>
        </p:nvSpPr>
        <p:spPr>
          <a:xfrm>
            <a:off x="11067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6" name="Google Shape;426;p29"/>
          <p:cNvSpPr/>
          <p:nvPr/>
        </p:nvSpPr>
        <p:spPr>
          <a:xfrm>
            <a:off x="11067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7" name="Google Shape;427;p29"/>
          <p:cNvSpPr/>
          <p:nvPr/>
        </p:nvSpPr>
        <p:spPr>
          <a:xfrm>
            <a:off x="11067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8" name="Google Shape;428;p29"/>
          <p:cNvSpPr/>
          <p:nvPr/>
        </p:nvSpPr>
        <p:spPr>
          <a:xfrm>
            <a:off x="24783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9" name="Google Shape;429;p29"/>
          <p:cNvSpPr/>
          <p:nvPr/>
        </p:nvSpPr>
        <p:spPr>
          <a:xfrm>
            <a:off x="3849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0" name="Google Shape;430;p29"/>
          <p:cNvSpPr/>
          <p:nvPr/>
        </p:nvSpPr>
        <p:spPr>
          <a:xfrm>
            <a:off x="5373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1" name="Google Shape;431;p29"/>
          <p:cNvSpPr/>
          <p:nvPr/>
        </p:nvSpPr>
        <p:spPr>
          <a:xfrm>
            <a:off x="67455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2" name="Google Shape;432;p29"/>
          <p:cNvSpPr/>
          <p:nvPr/>
        </p:nvSpPr>
        <p:spPr>
          <a:xfrm>
            <a:off x="24783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10.8</a:t>
            </a:r>
            <a:endParaRPr/>
          </a:p>
        </p:txBody>
      </p:sp>
      <p:sp>
        <p:nvSpPr>
          <p:cNvPr id="433" name="Google Shape;433;p29"/>
          <p:cNvSpPr/>
          <p:nvPr/>
        </p:nvSpPr>
        <p:spPr>
          <a:xfrm>
            <a:off x="24783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10.6</a:t>
            </a:r>
            <a:endParaRPr/>
          </a:p>
        </p:txBody>
      </p:sp>
      <p:sp>
        <p:nvSpPr>
          <p:cNvPr id="434" name="Google Shape;434;p29"/>
          <p:cNvSpPr/>
          <p:nvPr/>
        </p:nvSpPr>
        <p:spPr>
          <a:xfrm>
            <a:off x="24783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90.4</a:t>
            </a:r>
            <a:endParaRPr/>
          </a:p>
        </p:txBody>
      </p:sp>
      <p:sp>
        <p:nvSpPr>
          <p:cNvPr id="435" name="Google Shape;435;p29"/>
          <p:cNvSpPr/>
          <p:nvPr/>
        </p:nvSpPr>
        <p:spPr>
          <a:xfrm>
            <a:off x="24783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436" name="Google Shape;436;p29"/>
          <p:cNvSpPr/>
          <p:nvPr/>
        </p:nvSpPr>
        <p:spPr>
          <a:xfrm>
            <a:off x="24783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2.1</a:t>
            </a:r>
            <a:endParaRPr/>
          </a:p>
        </p:txBody>
      </p:sp>
      <p:sp>
        <p:nvSpPr>
          <p:cNvPr id="437" name="Google Shape;437;p29"/>
          <p:cNvSpPr/>
          <p:nvPr/>
        </p:nvSpPr>
        <p:spPr>
          <a:xfrm>
            <a:off x="24783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438" name="Google Shape;438;p29"/>
          <p:cNvSpPr/>
          <p:nvPr/>
        </p:nvSpPr>
        <p:spPr>
          <a:xfrm>
            <a:off x="3849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439" name="Google Shape;439;p29"/>
          <p:cNvSpPr/>
          <p:nvPr/>
        </p:nvSpPr>
        <p:spPr>
          <a:xfrm>
            <a:off x="3849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440" name="Google Shape;440;p29"/>
          <p:cNvSpPr/>
          <p:nvPr/>
        </p:nvSpPr>
        <p:spPr>
          <a:xfrm>
            <a:off x="3849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38.7</a:t>
            </a:r>
            <a:endParaRPr/>
          </a:p>
        </p:txBody>
      </p:sp>
      <p:sp>
        <p:nvSpPr>
          <p:cNvPr id="441" name="Google Shape;441;p29"/>
          <p:cNvSpPr/>
          <p:nvPr/>
        </p:nvSpPr>
        <p:spPr>
          <a:xfrm>
            <a:off x="3849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442" name="Google Shape;442;p29"/>
          <p:cNvSpPr/>
          <p:nvPr/>
        </p:nvSpPr>
        <p:spPr>
          <a:xfrm>
            <a:off x="3849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443" name="Google Shape;443;p29"/>
          <p:cNvSpPr/>
          <p:nvPr/>
        </p:nvSpPr>
        <p:spPr>
          <a:xfrm>
            <a:off x="3849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0.8</a:t>
            </a:r>
            <a:endParaRPr/>
          </a:p>
        </p:txBody>
      </p:sp>
      <p:sp>
        <p:nvSpPr>
          <p:cNvPr id="444" name="Google Shape;444;p29"/>
          <p:cNvSpPr/>
          <p:nvPr/>
        </p:nvSpPr>
        <p:spPr>
          <a:xfrm>
            <a:off x="24783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Overall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445" name="Google Shape;445;p29"/>
          <p:cNvSpPr/>
          <p:nvPr/>
        </p:nvSpPr>
        <p:spPr>
          <a:xfrm>
            <a:off x="53739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Per-class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446" name="Google Shape;446;p29"/>
          <p:cNvSpPr/>
          <p:nvPr/>
        </p:nvSpPr>
        <p:spPr>
          <a:xfrm>
            <a:off x="5373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99.6</a:t>
            </a:r>
            <a:endParaRPr/>
          </a:p>
        </p:txBody>
      </p:sp>
      <p:sp>
        <p:nvSpPr>
          <p:cNvPr id="447" name="Google Shape;447;p29"/>
          <p:cNvSpPr/>
          <p:nvPr/>
        </p:nvSpPr>
        <p:spPr>
          <a:xfrm>
            <a:off x="5373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100.0</a:t>
            </a:r>
            <a:endParaRPr/>
          </a:p>
        </p:txBody>
      </p:sp>
      <p:sp>
        <p:nvSpPr>
          <p:cNvPr id="448" name="Google Shape;448;p29"/>
          <p:cNvSpPr/>
          <p:nvPr/>
        </p:nvSpPr>
        <p:spPr>
          <a:xfrm>
            <a:off x="5373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100.0</a:t>
            </a:r>
            <a:endParaRPr/>
          </a:p>
        </p:txBody>
      </p:sp>
      <p:sp>
        <p:nvSpPr>
          <p:cNvPr id="449" name="Google Shape;449;p29"/>
          <p:cNvSpPr/>
          <p:nvPr/>
        </p:nvSpPr>
        <p:spPr>
          <a:xfrm>
            <a:off x="5373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11.7</a:t>
            </a:r>
            <a:endParaRPr/>
          </a:p>
        </p:txBody>
      </p:sp>
      <p:sp>
        <p:nvSpPr>
          <p:cNvPr id="450" name="Google Shape;450;p29"/>
          <p:cNvSpPr/>
          <p:nvPr/>
        </p:nvSpPr>
        <p:spPr>
          <a:xfrm>
            <a:off x="5373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11.9</a:t>
            </a:r>
            <a:endParaRPr/>
          </a:p>
        </p:txBody>
      </p:sp>
      <p:sp>
        <p:nvSpPr>
          <p:cNvPr id="451" name="Google Shape;451;p29"/>
          <p:cNvSpPr/>
          <p:nvPr/>
        </p:nvSpPr>
        <p:spPr>
          <a:xfrm>
            <a:off x="5373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50.0</a:t>
            </a:r>
            <a:endParaRPr/>
          </a:p>
        </p:txBody>
      </p:sp>
      <p:sp>
        <p:nvSpPr>
          <p:cNvPr id="452" name="Google Shape;452;p29"/>
          <p:cNvSpPr/>
          <p:nvPr/>
        </p:nvSpPr>
        <p:spPr>
          <a:xfrm>
            <a:off x="67455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24.5</a:t>
            </a:r>
            <a:endParaRPr/>
          </a:p>
        </p:txBody>
      </p:sp>
      <p:sp>
        <p:nvSpPr>
          <p:cNvPr id="453" name="Google Shape;453;p29"/>
          <p:cNvSpPr/>
          <p:nvPr/>
        </p:nvSpPr>
        <p:spPr>
          <a:xfrm>
            <a:off x="67455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24.7</a:t>
            </a:r>
            <a:endParaRPr/>
          </a:p>
        </p:txBody>
      </p:sp>
      <p:sp>
        <p:nvSpPr>
          <p:cNvPr id="454" name="Google Shape;454;p29"/>
          <p:cNvSpPr/>
          <p:nvPr/>
        </p:nvSpPr>
        <p:spPr>
          <a:xfrm>
            <a:off x="67455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44.5</a:t>
            </a:r>
            <a:endParaRPr/>
          </a:p>
        </p:txBody>
      </p:sp>
      <p:sp>
        <p:nvSpPr>
          <p:cNvPr id="455" name="Google Shape;455;p29"/>
          <p:cNvSpPr/>
          <p:nvPr/>
        </p:nvSpPr>
        <p:spPr>
          <a:xfrm>
            <a:off x="67455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456" name="Google Shape;456;p29"/>
          <p:cNvSpPr/>
          <p:nvPr/>
        </p:nvSpPr>
        <p:spPr>
          <a:xfrm>
            <a:off x="67455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457" name="Google Shape;457;p29"/>
          <p:cNvSpPr/>
          <p:nvPr/>
        </p:nvSpPr>
        <p:spPr>
          <a:xfrm>
            <a:off x="67455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13.3</a:t>
            </a:r>
            <a:endParaRPr/>
          </a:p>
        </p:txBody>
      </p:sp>
      <p:sp>
        <p:nvSpPr>
          <p:cNvPr id="458" name="Google Shape;45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0"/>
          <p:cNvSpPr/>
          <p:nvPr/>
        </p:nvSpPr>
        <p:spPr>
          <a:xfrm>
            <a:off x="11067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4" name="Google Shape;464;p30"/>
          <p:cNvSpPr/>
          <p:nvPr/>
        </p:nvSpPr>
        <p:spPr>
          <a:xfrm>
            <a:off x="11067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0"/>
          <p:cNvSpPr/>
          <p:nvPr/>
        </p:nvSpPr>
        <p:spPr>
          <a:xfrm>
            <a:off x="11067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6" name="Google Shape;466;p30"/>
          <p:cNvSpPr/>
          <p:nvPr/>
        </p:nvSpPr>
        <p:spPr>
          <a:xfrm>
            <a:off x="11067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7" name="Google Shape;467;p30"/>
          <p:cNvSpPr/>
          <p:nvPr/>
        </p:nvSpPr>
        <p:spPr>
          <a:xfrm>
            <a:off x="11067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8" name="Google Shape;468;p30"/>
          <p:cNvSpPr/>
          <p:nvPr/>
        </p:nvSpPr>
        <p:spPr>
          <a:xfrm>
            <a:off x="11067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9" name="Google Shape;469;p30"/>
          <p:cNvSpPr/>
          <p:nvPr/>
        </p:nvSpPr>
        <p:spPr>
          <a:xfrm>
            <a:off x="24783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70" name="Google Shape;470;p30"/>
          <p:cNvSpPr/>
          <p:nvPr/>
        </p:nvSpPr>
        <p:spPr>
          <a:xfrm>
            <a:off x="3849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71" name="Google Shape;471;p30"/>
          <p:cNvSpPr/>
          <p:nvPr/>
        </p:nvSpPr>
        <p:spPr>
          <a:xfrm>
            <a:off x="5373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72" name="Google Shape;472;p30"/>
          <p:cNvSpPr/>
          <p:nvPr/>
        </p:nvSpPr>
        <p:spPr>
          <a:xfrm>
            <a:off x="67455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73" name="Google Shape;473;p30"/>
          <p:cNvSpPr/>
          <p:nvPr/>
        </p:nvSpPr>
        <p:spPr>
          <a:xfrm>
            <a:off x="24783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10.8</a:t>
            </a:r>
            <a:endParaRPr/>
          </a:p>
        </p:txBody>
      </p:sp>
      <p:sp>
        <p:nvSpPr>
          <p:cNvPr id="474" name="Google Shape;474;p30"/>
          <p:cNvSpPr/>
          <p:nvPr/>
        </p:nvSpPr>
        <p:spPr>
          <a:xfrm>
            <a:off x="24783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10.6</a:t>
            </a:r>
            <a:endParaRPr/>
          </a:p>
        </p:txBody>
      </p:sp>
      <p:sp>
        <p:nvSpPr>
          <p:cNvPr id="475" name="Google Shape;475;p30"/>
          <p:cNvSpPr/>
          <p:nvPr/>
        </p:nvSpPr>
        <p:spPr>
          <a:xfrm>
            <a:off x="24783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90.4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476" name="Google Shape;476;p30"/>
          <p:cNvSpPr/>
          <p:nvPr/>
        </p:nvSpPr>
        <p:spPr>
          <a:xfrm>
            <a:off x="24783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477" name="Google Shape;477;p30"/>
          <p:cNvSpPr/>
          <p:nvPr/>
        </p:nvSpPr>
        <p:spPr>
          <a:xfrm>
            <a:off x="24783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2.1</a:t>
            </a:r>
            <a:endParaRPr/>
          </a:p>
        </p:txBody>
      </p:sp>
      <p:sp>
        <p:nvSpPr>
          <p:cNvPr id="478" name="Google Shape;478;p30"/>
          <p:cNvSpPr/>
          <p:nvPr/>
        </p:nvSpPr>
        <p:spPr>
          <a:xfrm>
            <a:off x="24783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479" name="Google Shape;479;p30"/>
          <p:cNvSpPr/>
          <p:nvPr/>
        </p:nvSpPr>
        <p:spPr>
          <a:xfrm>
            <a:off x="3849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480" name="Google Shape;480;p30"/>
          <p:cNvSpPr/>
          <p:nvPr/>
        </p:nvSpPr>
        <p:spPr>
          <a:xfrm>
            <a:off x="3849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481" name="Google Shape;481;p30"/>
          <p:cNvSpPr/>
          <p:nvPr/>
        </p:nvSpPr>
        <p:spPr>
          <a:xfrm>
            <a:off x="3849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38.7</a:t>
            </a:r>
            <a:endParaRPr/>
          </a:p>
        </p:txBody>
      </p:sp>
      <p:sp>
        <p:nvSpPr>
          <p:cNvPr id="482" name="Google Shape;482;p30"/>
          <p:cNvSpPr/>
          <p:nvPr/>
        </p:nvSpPr>
        <p:spPr>
          <a:xfrm>
            <a:off x="3849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483" name="Google Shape;483;p30"/>
          <p:cNvSpPr/>
          <p:nvPr/>
        </p:nvSpPr>
        <p:spPr>
          <a:xfrm>
            <a:off x="3849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484" name="Google Shape;484;p30"/>
          <p:cNvSpPr/>
          <p:nvPr/>
        </p:nvSpPr>
        <p:spPr>
          <a:xfrm>
            <a:off x="3849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0.8</a:t>
            </a:r>
            <a:endParaRPr/>
          </a:p>
        </p:txBody>
      </p:sp>
      <p:sp>
        <p:nvSpPr>
          <p:cNvPr id="485" name="Google Shape;485;p30"/>
          <p:cNvSpPr/>
          <p:nvPr/>
        </p:nvSpPr>
        <p:spPr>
          <a:xfrm>
            <a:off x="24783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Overall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486" name="Google Shape;486;p30"/>
          <p:cNvSpPr/>
          <p:nvPr/>
        </p:nvSpPr>
        <p:spPr>
          <a:xfrm>
            <a:off x="53739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Per-class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487" name="Google Shape;487;p30"/>
          <p:cNvSpPr/>
          <p:nvPr/>
        </p:nvSpPr>
        <p:spPr>
          <a:xfrm>
            <a:off x="5373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99.6</a:t>
            </a:r>
            <a:endParaRPr/>
          </a:p>
        </p:txBody>
      </p:sp>
      <p:sp>
        <p:nvSpPr>
          <p:cNvPr id="488" name="Google Shape;488;p30"/>
          <p:cNvSpPr/>
          <p:nvPr/>
        </p:nvSpPr>
        <p:spPr>
          <a:xfrm>
            <a:off x="5373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100.0</a:t>
            </a:r>
            <a:endParaRPr/>
          </a:p>
        </p:txBody>
      </p:sp>
      <p:sp>
        <p:nvSpPr>
          <p:cNvPr id="489" name="Google Shape;489;p30"/>
          <p:cNvSpPr/>
          <p:nvPr/>
        </p:nvSpPr>
        <p:spPr>
          <a:xfrm>
            <a:off x="5373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100.0</a:t>
            </a:r>
            <a:endParaRPr/>
          </a:p>
        </p:txBody>
      </p:sp>
      <p:sp>
        <p:nvSpPr>
          <p:cNvPr id="490" name="Google Shape;490;p30"/>
          <p:cNvSpPr/>
          <p:nvPr/>
        </p:nvSpPr>
        <p:spPr>
          <a:xfrm>
            <a:off x="5373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11.7</a:t>
            </a:r>
            <a:endParaRPr/>
          </a:p>
        </p:txBody>
      </p:sp>
      <p:sp>
        <p:nvSpPr>
          <p:cNvPr id="491" name="Google Shape;491;p30"/>
          <p:cNvSpPr/>
          <p:nvPr/>
        </p:nvSpPr>
        <p:spPr>
          <a:xfrm>
            <a:off x="5373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11.9</a:t>
            </a:r>
            <a:endParaRPr/>
          </a:p>
        </p:txBody>
      </p:sp>
      <p:sp>
        <p:nvSpPr>
          <p:cNvPr id="492" name="Google Shape;492;p30"/>
          <p:cNvSpPr/>
          <p:nvPr/>
        </p:nvSpPr>
        <p:spPr>
          <a:xfrm>
            <a:off x="5373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50.0</a:t>
            </a:r>
            <a:endParaRPr/>
          </a:p>
        </p:txBody>
      </p:sp>
      <p:sp>
        <p:nvSpPr>
          <p:cNvPr id="493" name="Google Shape;493;p30"/>
          <p:cNvSpPr/>
          <p:nvPr/>
        </p:nvSpPr>
        <p:spPr>
          <a:xfrm>
            <a:off x="67455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24.5</a:t>
            </a:r>
            <a:endParaRPr/>
          </a:p>
        </p:txBody>
      </p:sp>
      <p:sp>
        <p:nvSpPr>
          <p:cNvPr id="494" name="Google Shape;494;p30"/>
          <p:cNvSpPr/>
          <p:nvPr/>
        </p:nvSpPr>
        <p:spPr>
          <a:xfrm>
            <a:off x="67455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24.7</a:t>
            </a:r>
            <a:endParaRPr/>
          </a:p>
        </p:txBody>
      </p:sp>
      <p:sp>
        <p:nvSpPr>
          <p:cNvPr id="495" name="Google Shape;495;p30"/>
          <p:cNvSpPr/>
          <p:nvPr/>
        </p:nvSpPr>
        <p:spPr>
          <a:xfrm>
            <a:off x="67455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44.5</a:t>
            </a:r>
            <a:endParaRPr/>
          </a:p>
        </p:txBody>
      </p:sp>
      <p:sp>
        <p:nvSpPr>
          <p:cNvPr id="496" name="Google Shape;496;p30"/>
          <p:cNvSpPr/>
          <p:nvPr/>
        </p:nvSpPr>
        <p:spPr>
          <a:xfrm>
            <a:off x="67455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497" name="Google Shape;497;p30"/>
          <p:cNvSpPr/>
          <p:nvPr/>
        </p:nvSpPr>
        <p:spPr>
          <a:xfrm>
            <a:off x="67455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498" name="Google Shape;498;p30"/>
          <p:cNvSpPr/>
          <p:nvPr/>
        </p:nvSpPr>
        <p:spPr>
          <a:xfrm>
            <a:off x="67455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13.3</a:t>
            </a:r>
            <a:endParaRPr/>
          </a:p>
        </p:txBody>
      </p:sp>
      <p:sp>
        <p:nvSpPr>
          <p:cNvPr id="499" name="Google Shape;49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0" name="Google Shape;500;p30"/>
          <p:cNvSpPr txBox="1"/>
          <p:nvPr>
            <p:ph type="title"/>
          </p:nvPr>
        </p:nvSpPr>
        <p:spPr>
          <a:xfrm>
            <a:off x="170275" y="445025"/>
            <a:ext cx="897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setting: overall accuracy difference up to 10.8%</a:t>
            </a:r>
            <a:endParaRPr/>
          </a:p>
        </p:txBody>
      </p:sp>
      <p:sp>
        <p:nvSpPr>
          <p:cNvPr id="501" name="Google Shape;501;p30"/>
          <p:cNvSpPr/>
          <p:nvPr/>
        </p:nvSpPr>
        <p:spPr>
          <a:xfrm>
            <a:off x="1839850" y="3693125"/>
            <a:ext cx="4032600" cy="76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andom weight initialization causes 4/16 runs to not able to reach accuracy of more than 20%.</a:t>
            </a:r>
            <a:endParaRPr/>
          </a:p>
        </p:txBody>
      </p:sp>
      <p:cxnSp>
        <p:nvCxnSpPr>
          <p:cNvPr id="502" name="Google Shape;502;p30"/>
          <p:cNvCxnSpPr>
            <a:stCxn id="501" idx="0"/>
          </p:cNvCxnSpPr>
          <p:nvPr/>
        </p:nvCxnSpPr>
        <p:spPr>
          <a:xfrm rot="10800000">
            <a:off x="3347350" y="3220325"/>
            <a:ext cx="508800" cy="47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1"/>
          <p:cNvSpPr/>
          <p:nvPr/>
        </p:nvSpPr>
        <p:spPr>
          <a:xfrm>
            <a:off x="11067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08" name="Google Shape;508;p31"/>
          <p:cNvSpPr/>
          <p:nvPr/>
        </p:nvSpPr>
        <p:spPr>
          <a:xfrm>
            <a:off x="11067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09" name="Google Shape;509;p31"/>
          <p:cNvSpPr/>
          <p:nvPr/>
        </p:nvSpPr>
        <p:spPr>
          <a:xfrm>
            <a:off x="11067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0" name="Google Shape;510;p31"/>
          <p:cNvSpPr/>
          <p:nvPr/>
        </p:nvSpPr>
        <p:spPr>
          <a:xfrm>
            <a:off x="11067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1" name="Google Shape;511;p31"/>
          <p:cNvSpPr/>
          <p:nvPr/>
        </p:nvSpPr>
        <p:spPr>
          <a:xfrm>
            <a:off x="11067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2" name="Google Shape;512;p31"/>
          <p:cNvSpPr/>
          <p:nvPr/>
        </p:nvSpPr>
        <p:spPr>
          <a:xfrm>
            <a:off x="11067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3" name="Google Shape;513;p31"/>
          <p:cNvSpPr/>
          <p:nvPr/>
        </p:nvSpPr>
        <p:spPr>
          <a:xfrm>
            <a:off x="24783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4" name="Google Shape;514;p31"/>
          <p:cNvSpPr/>
          <p:nvPr/>
        </p:nvSpPr>
        <p:spPr>
          <a:xfrm>
            <a:off x="3849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5" name="Google Shape;515;p31"/>
          <p:cNvSpPr/>
          <p:nvPr/>
        </p:nvSpPr>
        <p:spPr>
          <a:xfrm>
            <a:off x="5373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6" name="Google Shape;516;p31"/>
          <p:cNvSpPr/>
          <p:nvPr/>
        </p:nvSpPr>
        <p:spPr>
          <a:xfrm>
            <a:off x="67455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7" name="Google Shape;517;p31"/>
          <p:cNvSpPr/>
          <p:nvPr/>
        </p:nvSpPr>
        <p:spPr>
          <a:xfrm>
            <a:off x="24783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10.8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518" name="Google Shape;518;p31"/>
          <p:cNvSpPr/>
          <p:nvPr/>
        </p:nvSpPr>
        <p:spPr>
          <a:xfrm>
            <a:off x="24783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10.6</a:t>
            </a:r>
            <a:endParaRPr/>
          </a:p>
        </p:txBody>
      </p:sp>
      <p:sp>
        <p:nvSpPr>
          <p:cNvPr id="519" name="Google Shape;519;p31"/>
          <p:cNvSpPr/>
          <p:nvPr/>
        </p:nvSpPr>
        <p:spPr>
          <a:xfrm>
            <a:off x="24783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90.4</a:t>
            </a:r>
            <a:endParaRPr/>
          </a:p>
        </p:txBody>
      </p:sp>
      <p:sp>
        <p:nvSpPr>
          <p:cNvPr id="520" name="Google Shape;520;p31"/>
          <p:cNvSpPr/>
          <p:nvPr/>
        </p:nvSpPr>
        <p:spPr>
          <a:xfrm>
            <a:off x="24783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521" name="Google Shape;521;p31"/>
          <p:cNvSpPr/>
          <p:nvPr/>
        </p:nvSpPr>
        <p:spPr>
          <a:xfrm>
            <a:off x="24783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2.1</a:t>
            </a:r>
            <a:endParaRPr/>
          </a:p>
        </p:txBody>
      </p:sp>
      <p:sp>
        <p:nvSpPr>
          <p:cNvPr id="522" name="Google Shape;522;p31"/>
          <p:cNvSpPr/>
          <p:nvPr/>
        </p:nvSpPr>
        <p:spPr>
          <a:xfrm>
            <a:off x="24783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523" name="Google Shape;523;p31"/>
          <p:cNvSpPr/>
          <p:nvPr/>
        </p:nvSpPr>
        <p:spPr>
          <a:xfrm>
            <a:off x="3849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524" name="Google Shape;524;p31"/>
          <p:cNvSpPr/>
          <p:nvPr/>
        </p:nvSpPr>
        <p:spPr>
          <a:xfrm>
            <a:off x="3849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525" name="Google Shape;525;p31"/>
          <p:cNvSpPr/>
          <p:nvPr/>
        </p:nvSpPr>
        <p:spPr>
          <a:xfrm>
            <a:off x="3849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38.7</a:t>
            </a:r>
            <a:endParaRPr/>
          </a:p>
        </p:txBody>
      </p:sp>
      <p:sp>
        <p:nvSpPr>
          <p:cNvPr id="526" name="Google Shape;526;p31"/>
          <p:cNvSpPr/>
          <p:nvPr/>
        </p:nvSpPr>
        <p:spPr>
          <a:xfrm>
            <a:off x="3849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527" name="Google Shape;527;p31"/>
          <p:cNvSpPr/>
          <p:nvPr/>
        </p:nvSpPr>
        <p:spPr>
          <a:xfrm>
            <a:off x="3849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528" name="Google Shape;528;p31"/>
          <p:cNvSpPr/>
          <p:nvPr/>
        </p:nvSpPr>
        <p:spPr>
          <a:xfrm>
            <a:off x="3849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0.8</a:t>
            </a:r>
            <a:endParaRPr/>
          </a:p>
        </p:txBody>
      </p:sp>
      <p:sp>
        <p:nvSpPr>
          <p:cNvPr id="529" name="Google Shape;529;p31"/>
          <p:cNvSpPr/>
          <p:nvPr/>
        </p:nvSpPr>
        <p:spPr>
          <a:xfrm>
            <a:off x="24783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Overall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530" name="Google Shape;530;p31"/>
          <p:cNvSpPr/>
          <p:nvPr/>
        </p:nvSpPr>
        <p:spPr>
          <a:xfrm>
            <a:off x="53739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Per-class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531" name="Google Shape;531;p31"/>
          <p:cNvSpPr/>
          <p:nvPr/>
        </p:nvSpPr>
        <p:spPr>
          <a:xfrm>
            <a:off x="5373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99.6</a:t>
            </a:r>
            <a:endParaRPr/>
          </a:p>
        </p:txBody>
      </p:sp>
      <p:sp>
        <p:nvSpPr>
          <p:cNvPr id="532" name="Google Shape;532;p31"/>
          <p:cNvSpPr/>
          <p:nvPr/>
        </p:nvSpPr>
        <p:spPr>
          <a:xfrm>
            <a:off x="5373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100.0</a:t>
            </a:r>
            <a:endParaRPr/>
          </a:p>
        </p:txBody>
      </p:sp>
      <p:sp>
        <p:nvSpPr>
          <p:cNvPr id="533" name="Google Shape;533;p31"/>
          <p:cNvSpPr/>
          <p:nvPr/>
        </p:nvSpPr>
        <p:spPr>
          <a:xfrm>
            <a:off x="5373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100.0</a:t>
            </a:r>
            <a:endParaRPr/>
          </a:p>
        </p:txBody>
      </p:sp>
      <p:sp>
        <p:nvSpPr>
          <p:cNvPr id="534" name="Google Shape;534;p31"/>
          <p:cNvSpPr/>
          <p:nvPr/>
        </p:nvSpPr>
        <p:spPr>
          <a:xfrm>
            <a:off x="5373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11.7</a:t>
            </a:r>
            <a:endParaRPr/>
          </a:p>
        </p:txBody>
      </p:sp>
      <p:sp>
        <p:nvSpPr>
          <p:cNvPr id="535" name="Google Shape;535;p31"/>
          <p:cNvSpPr/>
          <p:nvPr/>
        </p:nvSpPr>
        <p:spPr>
          <a:xfrm>
            <a:off x="5373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11.9</a:t>
            </a:r>
            <a:endParaRPr/>
          </a:p>
        </p:txBody>
      </p:sp>
      <p:sp>
        <p:nvSpPr>
          <p:cNvPr id="536" name="Google Shape;536;p31"/>
          <p:cNvSpPr/>
          <p:nvPr/>
        </p:nvSpPr>
        <p:spPr>
          <a:xfrm>
            <a:off x="5373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50.0</a:t>
            </a:r>
            <a:endParaRPr/>
          </a:p>
        </p:txBody>
      </p:sp>
      <p:sp>
        <p:nvSpPr>
          <p:cNvPr id="537" name="Google Shape;537;p31"/>
          <p:cNvSpPr/>
          <p:nvPr/>
        </p:nvSpPr>
        <p:spPr>
          <a:xfrm>
            <a:off x="67455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24.5</a:t>
            </a:r>
            <a:endParaRPr/>
          </a:p>
        </p:txBody>
      </p:sp>
      <p:sp>
        <p:nvSpPr>
          <p:cNvPr id="538" name="Google Shape;538;p31"/>
          <p:cNvSpPr/>
          <p:nvPr/>
        </p:nvSpPr>
        <p:spPr>
          <a:xfrm>
            <a:off x="67455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24.7</a:t>
            </a:r>
            <a:endParaRPr/>
          </a:p>
        </p:txBody>
      </p:sp>
      <p:sp>
        <p:nvSpPr>
          <p:cNvPr id="539" name="Google Shape;539;p31"/>
          <p:cNvSpPr/>
          <p:nvPr/>
        </p:nvSpPr>
        <p:spPr>
          <a:xfrm>
            <a:off x="67455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44.5</a:t>
            </a:r>
            <a:endParaRPr/>
          </a:p>
        </p:txBody>
      </p:sp>
      <p:sp>
        <p:nvSpPr>
          <p:cNvPr id="540" name="Google Shape;540;p31"/>
          <p:cNvSpPr/>
          <p:nvPr/>
        </p:nvSpPr>
        <p:spPr>
          <a:xfrm>
            <a:off x="67455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541" name="Google Shape;541;p31"/>
          <p:cNvSpPr/>
          <p:nvPr/>
        </p:nvSpPr>
        <p:spPr>
          <a:xfrm>
            <a:off x="67455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542" name="Google Shape;542;p31"/>
          <p:cNvSpPr/>
          <p:nvPr/>
        </p:nvSpPr>
        <p:spPr>
          <a:xfrm>
            <a:off x="67455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13.3</a:t>
            </a:r>
            <a:endParaRPr/>
          </a:p>
        </p:txBody>
      </p:sp>
      <p:sp>
        <p:nvSpPr>
          <p:cNvPr id="543" name="Google Shape;54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4" name="Google Shape;544;p31"/>
          <p:cNvSpPr txBox="1"/>
          <p:nvPr>
            <p:ph type="title"/>
          </p:nvPr>
        </p:nvSpPr>
        <p:spPr>
          <a:xfrm>
            <a:off x="170275" y="445025"/>
            <a:ext cx="897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setting: overall accuracy difference up to 10.8%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/>
        </p:nvSpPr>
        <p:spPr>
          <a:xfrm>
            <a:off x="6323603" y="1669112"/>
            <a:ext cx="1806000" cy="146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100">
                <a:solidFill>
                  <a:srgbClr val="3D85C6"/>
                </a:solidFill>
              </a:rPr>
              <a:t>{  }</a:t>
            </a:r>
            <a:endParaRPr sz="10100">
              <a:solidFill>
                <a:srgbClr val="3D85C6"/>
              </a:solidFill>
            </a:endParaRPr>
          </a:p>
        </p:txBody>
      </p:sp>
      <p:sp>
        <p:nvSpPr>
          <p:cNvPr id="84" name="Google Shape;8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(DL) is </a:t>
            </a:r>
            <a:r>
              <a:rPr lang="en"/>
              <a:t>pervasive</a:t>
            </a:r>
            <a:endParaRPr/>
          </a:p>
        </p:txBody>
      </p:sp>
      <p:sp>
        <p:nvSpPr>
          <p:cNvPr id="85" name="Google Shape;85;p14"/>
          <p:cNvSpPr txBox="1"/>
          <p:nvPr/>
        </p:nvSpPr>
        <p:spPr>
          <a:xfrm>
            <a:off x="3837475" y="3084650"/>
            <a:ext cx="1806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Diabetic blood </a:t>
            </a:r>
            <a:r>
              <a:rPr lang="en"/>
              <a:t>glucose </a:t>
            </a:r>
            <a:r>
              <a:rPr lang="en"/>
              <a:t>prediction</a:t>
            </a:r>
            <a:endParaRPr/>
          </a:p>
        </p:txBody>
      </p:sp>
      <p:sp>
        <p:nvSpPr>
          <p:cNvPr id="86" name="Google Shape;86;p14"/>
          <p:cNvSpPr txBox="1"/>
          <p:nvPr/>
        </p:nvSpPr>
        <p:spPr>
          <a:xfrm>
            <a:off x="768350" y="3064475"/>
            <a:ext cx="26262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Autonomous driving cars</a:t>
            </a:r>
            <a:endParaRPr/>
          </a:p>
        </p:txBody>
      </p:sp>
      <p:sp>
        <p:nvSpPr>
          <p:cNvPr id="87" name="Google Shape;87;p14"/>
          <p:cNvSpPr txBox="1"/>
          <p:nvPr/>
        </p:nvSpPr>
        <p:spPr>
          <a:xfrm>
            <a:off x="5942025" y="3115450"/>
            <a:ext cx="26262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code repair</a:t>
            </a:r>
            <a:endParaRPr/>
          </a:p>
        </p:txBody>
      </p:sp>
      <p:pic>
        <p:nvPicPr>
          <p:cNvPr id="88" name="Google Shape;88;p14"/>
          <p:cNvPicPr preferRelativeResize="0"/>
          <p:nvPr/>
        </p:nvPicPr>
        <p:blipFill rotWithShape="1">
          <a:blip r:embed="rId3">
            <a:alphaModFix/>
          </a:blip>
          <a:srcRect b="69800" l="41295" r="41674" t="0"/>
          <a:stretch/>
        </p:blipFill>
        <p:spPr>
          <a:xfrm>
            <a:off x="4274575" y="1465038"/>
            <a:ext cx="931875" cy="15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4"/>
          <p:cNvPicPr preferRelativeResize="0"/>
          <p:nvPr/>
        </p:nvPicPr>
        <p:blipFill rotWithShape="1">
          <a:blip r:embed="rId4">
            <a:alphaModFix/>
          </a:blip>
          <a:srcRect b="9148" l="0" r="0" t="0"/>
          <a:stretch/>
        </p:blipFill>
        <p:spPr>
          <a:xfrm>
            <a:off x="1031438" y="1635349"/>
            <a:ext cx="2100025" cy="14664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5525" y="2119853"/>
            <a:ext cx="826950" cy="82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2"/>
          <p:cNvSpPr txBox="1"/>
          <p:nvPr>
            <p:ph type="title"/>
          </p:nvPr>
        </p:nvSpPr>
        <p:spPr>
          <a:xfrm>
            <a:off x="171912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setting: complete one class failure</a:t>
            </a:r>
            <a:endParaRPr/>
          </a:p>
        </p:txBody>
      </p:sp>
      <p:sp>
        <p:nvSpPr>
          <p:cNvPr id="550" name="Google Shape;550;p32"/>
          <p:cNvSpPr/>
          <p:nvPr/>
        </p:nvSpPr>
        <p:spPr>
          <a:xfrm>
            <a:off x="11067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1" name="Google Shape;551;p32"/>
          <p:cNvSpPr/>
          <p:nvPr/>
        </p:nvSpPr>
        <p:spPr>
          <a:xfrm>
            <a:off x="11067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2" name="Google Shape;552;p32"/>
          <p:cNvSpPr/>
          <p:nvPr/>
        </p:nvSpPr>
        <p:spPr>
          <a:xfrm>
            <a:off x="11067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3" name="Google Shape;553;p32"/>
          <p:cNvSpPr/>
          <p:nvPr/>
        </p:nvSpPr>
        <p:spPr>
          <a:xfrm>
            <a:off x="11067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4" name="Google Shape;554;p32"/>
          <p:cNvSpPr/>
          <p:nvPr/>
        </p:nvSpPr>
        <p:spPr>
          <a:xfrm>
            <a:off x="11067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5" name="Google Shape;555;p32"/>
          <p:cNvSpPr/>
          <p:nvPr/>
        </p:nvSpPr>
        <p:spPr>
          <a:xfrm>
            <a:off x="11067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6" name="Google Shape;556;p32"/>
          <p:cNvSpPr/>
          <p:nvPr/>
        </p:nvSpPr>
        <p:spPr>
          <a:xfrm>
            <a:off x="24783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7" name="Google Shape;557;p32"/>
          <p:cNvSpPr/>
          <p:nvPr/>
        </p:nvSpPr>
        <p:spPr>
          <a:xfrm>
            <a:off x="3849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8" name="Google Shape;558;p32"/>
          <p:cNvSpPr/>
          <p:nvPr/>
        </p:nvSpPr>
        <p:spPr>
          <a:xfrm>
            <a:off x="5373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9" name="Google Shape;559;p32"/>
          <p:cNvSpPr/>
          <p:nvPr/>
        </p:nvSpPr>
        <p:spPr>
          <a:xfrm>
            <a:off x="67455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60" name="Google Shape;560;p32"/>
          <p:cNvSpPr/>
          <p:nvPr/>
        </p:nvSpPr>
        <p:spPr>
          <a:xfrm>
            <a:off x="24783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10.8</a:t>
            </a:r>
            <a:endParaRPr/>
          </a:p>
        </p:txBody>
      </p:sp>
      <p:sp>
        <p:nvSpPr>
          <p:cNvPr id="561" name="Google Shape;561;p32"/>
          <p:cNvSpPr/>
          <p:nvPr/>
        </p:nvSpPr>
        <p:spPr>
          <a:xfrm>
            <a:off x="24783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10.6</a:t>
            </a:r>
            <a:endParaRPr/>
          </a:p>
        </p:txBody>
      </p:sp>
      <p:sp>
        <p:nvSpPr>
          <p:cNvPr id="562" name="Google Shape;562;p32"/>
          <p:cNvSpPr/>
          <p:nvPr/>
        </p:nvSpPr>
        <p:spPr>
          <a:xfrm>
            <a:off x="24783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90.4</a:t>
            </a:r>
            <a:endParaRPr/>
          </a:p>
        </p:txBody>
      </p:sp>
      <p:sp>
        <p:nvSpPr>
          <p:cNvPr id="563" name="Google Shape;563;p32"/>
          <p:cNvSpPr/>
          <p:nvPr/>
        </p:nvSpPr>
        <p:spPr>
          <a:xfrm>
            <a:off x="24783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564" name="Google Shape;564;p32"/>
          <p:cNvSpPr/>
          <p:nvPr/>
        </p:nvSpPr>
        <p:spPr>
          <a:xfrm>
            <a:off x="24783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2.1</a:t>
            </a:r>
            <a:endParaRPr/>
          </a:p>
        </p:txBody>
      </p:sp>
      <p:sp>
        <p:nvSpPr>
          <p:cNvPr id="565" name="Google Shape;565;p32"/>
          <p:cNvSpPr/>
          <p:nvPr/>
        </p:nvSpPr>
        <p:spPr>
          <a:xfrm>
            <a:off x="24783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566" name="Google Shape;566;p32"/>
          <p:cNvSpPr/>
          <p:nvPr/>
        </p:nvSpPr>
        <p:spPr>
          <a:xfrm>
            <a:off x="3849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567" name="Google Shape;567;p32"/>
          <p:cNvSpPr/>
          <p:nvPr/>
        </p:nvSpPr>
        <p:spPr>
          <a:xfrm>
            <a:off x="3849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568" name="Google Shape;568;p32"/>
          <p:cNvSpPr/>
          <p:nvPr/>
        </p:nvSpPr>
        <p:spPr>
          <a:xfrm>
            <a:off x="3849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38.7</a:t>
            </a:r>
            <a:endParaRPr/>
          </a:p>
        </p:txBody>
      </p:sp>
      <p:sp>
        <p:nvSpPr>
          <p:cNvPr id="569" name="Google Shape;569;p32"/>
          <p:cNvSpPr/>
          <p:nvPr/>
        </p:nvSpPr>
        <p:spPr>
          <a:xfrm>
            <a:off x="3849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570" name="Google Shape;570;p32"/>
          <p:cNvSpPr/>
          <p:nvPr/>
        </p:nvSpPr>
        <p:spPr>
          <a:xfrm>
            <a:off x="3849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571" name="Google Shape;571;p32"/>
          <p:cNvSpPr/>
          <p:nvPr/>
        </p:nvSpPr>
        <p:spPr>
          <a:xfrm>
            <a:off x="3849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0.8</a:t>
            </a:r>
            <a:endParaRPr/>
          </a:p>
        </p:txBody>
      </p:sp>
      <p:sp>
        <p:nvSpPr>
          <p:cNvPr id="572" name="Google Shape;572;p32"/>
          <p:cNvSpPr/>
          <p:nvPr/>
        </p:nvSpPr>
        <p:spPr>
          <a:xfrm>
            <a:off x="24783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Overall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573" name="Google Shape;573;p32"/>
          <p:cNvSpPr/>
          <p:nvPr/>
        </p:nvSpPr>
        <p:spPr>
          <a:xfrm>
            <a:off x="53739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Per-class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574" name="Google Shape;574;p32"/>
          <p:cNvSpPr/>
          <p:nvPr/>
        </p:nvSpPr>
        <p:spPr>
          <a:xfrm>
            <a:off x="5373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99.6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575" name="Google Shape;575;p32"/>
          <p:cNvSpPr/>
          <p:nvPr/>
        </p:nvSpPr>
        <p:spPr>
          <a:xfrm>
            <a:off x="5373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100.0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576" name="Google Shape;576;p32"/>
          <p:cNvSpPr/>
          <p:nvPr/>
        </p:nvSpPr>
        <p:spPr>
          <a:xfrm>
            <a:off x="5373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100.0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577" name="Google Shape;577;p32"/>
          <p:cNvSpPr/>
          <p:nvPr/>
        </p:nvSpPr>
        <p:spPr>
          <a:xfrm>
            <a:off x="5373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11.7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578" name="Google Shape;578;p32"/>
          <p:cNvSpPr/>
          <p:nvPr/>
        </p:nvSpPr>
        <p:spPr>
          <a:xfrm>
            <a:off x="5373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11.9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579" name="Google Shape;579;p32"/>
          <p:cNvSpPr/>
          <p:nvPr/>
        </p:nvSpPr>
        <p:spPr>
          <a:xfrm>
            <a:off x="5373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50.0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580" name="Google Shape;580;p32"/>
          <p:cNvSpPr/>
          <p:nvPr/>
        </p:nvSpPr>
        <p:spPr>
          <a:xfrm>
            <a:off x="67455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24.5</a:t>
            </a:r>
            <a:endParaRPr/>
          </a:p>
        </p:txBody>
      </p:sp>
      <p:sp>
        <p:nvSpPr>
          <p:cNvPr id="581" name="Google Shape;581;p32"/>
          <p:cNvSpPr/>
          <p:nvPr/>
        </p:nvSpPr>
        <p:spPr>
          <a:xfrm>
            <a:off x="67455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24.7</a:t>
            </a:r>
            <a:endParaRPr/>
          </a:p>
        </p:txBody>
      </p:sp>
      <p:sp>
        <p:nvSpPr>
          <p:cNvPr id="582" name="Google Shape;582;p32"/>
          <p:cNvSpPr/>
          <p:nvPr/>
        </p:nvSpPr>
        <p:spPr>
          <a:xfrm>
            <a:off x="67455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44.5</a:t>
            </a:r>
            <a:endParaRPr/>
          </a:p>
        </p:txBody>
      </p:sp>
      <p:sp>
        <p:nvSpPr>
          <p:cNvPr id="583" name="Google Shape;583;p32"/>
          <p:cNvSpPr/>
          <p:nvPr/>
        </p:nvSpPr>
        <p:spPr>
          <a:xfrm>
            <a:off x="67455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584" name="Google Shape;584;p32"/>
          <p:cNvSpPr/>
          <p:nvPr/>
        </p:nvSpPr>
        <p:spPr>
          <a:xfrm>
            <a:off x="67455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585" name="Google Shape;585;p32"/>
          <p:cNvSpPr/>
          <p:nvPr/>
        </p:nvSpPr>
        <p:spPr>
          <a:xfrm>
            <a:off x="67455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13.3</a:t>
            </a:r>
            <a:endParaRPr/>
          </a:p>
        </p:txBody>
      </p:sp>
      <p:sp>
        <p:nvSpPr>
          <p:cNvPr id="586" name="Google Shape;58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3"/>
          <p:cNvSpPr txBox="1"/>
          <p:nvPr>
            <p:ph type="title"/>
          </p:nvPr>
        </p:nvSpPr>
        <p:spPr>
          <a:xfrm>
            <a:off x="171912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setting: complete one class failure</a:t>
            </a:r>
            <a:endParaRPr/>
          </a:p>
        </p:txBody>
      </p:sp>
      <p:sp>
        <p:nvSpPr>
          <p:cNvPr id="592" name="Google Shape;592;p33"/>
          <p:cNvSpPr/>
          <p:nvPr/>
        </p:nvSpPr>
        <p:spPr>
          <a:xfrm>
            <a:off x="11067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3" name="Google Shape;593;p33"/>
          <p:cNvSpPr/>
          <p:nvPr/>
        </p:nvSpPr>
        <p:spPr>
          <a:xfrm>
            <a:off x="11067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4" name="Google Shape;594;p33"/>
          <p:cNvSpPr/>
          <p:nvPr/>
        </p:nvSpPr>
        <p:spPr>
          <a:xfrm>
            <a:off x="11067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5" name="Google Shape;595;p33"/>
          <p:cNvSpPr/>
          <p:nvPr/>
        </p:nvSpPr>
        <p:spPr>
          <a:xfrm>
            <a:off x="11067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6" name="Google Shape;596;p33"/>
          <p:cNvSpPr/>
          <p:nvPr/>
        </p:nvSpPr>
        <p:spPr>
          <a:xfrm>
            <a:off x="11067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7" name="Google Shape;597;p33"/>
          <p:cNvSpPr/>
          <p:nvPr/>
        </p:nvSpPr>
        <p:spPr>
          <a:xfrm>
            <a:off x="11067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8" name="Google Shape;598;p33"/>
          <p:cNvSpPr/>
          <p:nvPr/>
        </p:nvSpPr>
        <p:spPr>
          <a:xfrm>
            <a:off x="24783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9" name="Google Shape;599;p33"/>
          <p:cNvSpPr/>
          <p:nvPr/>
        </p:nvSpPr>
        <p:spPr>
          <a:xfrm>
            <a:off x="3849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00" name="Google Shape;600;p33"/>
          <p:cNvSpPr/>
          <p:nvPr/>
        </p:nvSpPr>
        <p:spPr>
          <a:xfrm>
            <a:off x="5373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01" name="Google Shape;601;p33"/>
          <p:cNvSpPr/>
          <p:nvPr/>
        </p:nvSpPr>
        <p:spPr>
          <a:xfrm>
            <a:off x="67455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02" name="Google Shape;602;p33"/>
          <p:cNvSpPr/>
          <p:nvPr/>
        </p:nvSpPr>
        <p:spPr>
          <a:xfrm>
            <a:off x="24783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10.8</a:t>
            </a:r>
            <a:endParaRPr/>
          </a:p>
        </p:txBody>
      </p:sp>
      <p:sp>
        <p:nvSpPr>
          <p:cNvPr id="603" name="Google Shape;603;p33"/>
          <p:cNvSpPr/>
          <p:nvPr/>
        </p:nvSpPr>
        <p:spPr>
          <a:xfrm>
            <a:off x="24783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10.6</a:t>
            </a:r>
            <a:endParaRPr/>
          </a:p>
        </p:txBody>
      </p:sp>
      <p:sp>
        <p:nvSpPr>
          <p:cNvPr id="604" name="Google Shape;604;p33"/>
          <p:cNvSpPr/>
          <p:nvPr/>
        </p:nvSpPr>
        <p:spPr>
          <a:xfrm>
            <a:off x="24783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90.4</a:t>
            </a:r>
            <a:endParaRPr/>
          </a:p>
        </p:txBody>
      </p:sp>
      <p:sp>
        <p:nvSpPr>
          <p:cNvPr id="605" name="Google Shape;605;p33"/>
          <p:cNvSpPr/>
          <p:nvPr/>
        </p:nvSpPr>
        <p:spPr>
          <a:xfrm>
            <a:off x="24783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606" name="Google Shape;606;p33"/>
          <p:cNvSpPr/>
          <p:nvPr/>
        </p:nvSpPr>
        <p:spPr>
          <a:xfrm>
            <a:off x="24783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2.1</a:t>
            </a:r>
            <a:endParaRPr/>
          </a:p>
        </p:txBody>
      </p:sp>
      <p:sp>
        <p:nvSpPr>
          <p:cNvPr id="607" name="Google Shape;607;p33"/>
          <p:cNvSpPr/>
          <p:nvPr/>
        </p:nvSpPr>
        <p:spPr>
          <a:xfrm>
            <a:off x="24783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608" name="Google Shape;608;p33"/>
          <p:cNvSpPr/>
          <p:nvPr/>
        </p:nvSpPr>
        <p:spPr>
          <a:xfrm>
            <a:off x="3849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609" name="Google Shape;609;p33"/>
          <p:cNvSpPr/>
          <p:nvPr/>
        </p:nvSpPr>
        <p:spPr>
          <a:xfrm>
            <a:off x="3849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</a:t>
            </a:r>
            <a:endParaRPr/>
          </a:p>
        </p:txBody>
      </p:sp>
      <p:sp>
        <p:nvSpPr>
          <p:cNvPr id="610" name="Google Shape;610;p33"/>
          <p:cNvSpPr/>
          <p:nvPr/>
        </p:nvSpPr>
        <p:spPr>
          <a:xfrm>
            <a:off x="3849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38.7</a:t>
            </a:r>
            <a:endParaRPr/>
          </a:p>
        </p:txBody>
      </p:sp>
      <p:sp>
        <p:nvSpPr>
          <p:cNvPr id="611" name="Google Shape;611;p33"/>
          <p:cNvSpPr/>
          <p:nvPr/>
        </p:nvSpPr>
        <p:spPr>
          <a:xfrm>
            <a:off x="3849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612" name="Google Shape;612;p33"/>
          <p:cNvSpPr/>
          <p:nvPr/>
        </p:nvSpPr>
        <p:spPr>
          <a:xfrm>
            <a:off x="3849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613" name="Google Shape;613;p33"/>
          <p:cNvSpPr/>
          <p:nvPr/>
        </p:nvSpPr>
        <p:spPr>
          <a:xfrm>
            <a:off x="3849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0.8</a:t>
            </a:r>
            <a:endParaRPr/>
          </a:p>
        </p:txBody>
      </p:sp>
      <p:sp>
        <p:nvSpPr>
          <p:cNvPr id="614" name="Google Shape;614;p33"/>
          <p:cNvSpPr/>
          <p:nvPr/>
        </p:nvSpPr>
        <p:spPr>
          <a:xfrm>
            <a:off x="24783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Overall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615" name="Google Shape;615;p33"/>
          <p:cNvSpPr/>
          <p:nvPr/>
        </p:nvSpPr>
        <p:spPr>
          <a:xfrm>
            <a:off x="53739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Per-class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616" name="Google Shape;616;p33"/>
          <p:cNvSpPr/>
          <p:nvPr/>
        </p:nvSpPr>
        <p:spPr>
          <a:xfrm>
            <a:off x="5373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99.6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617" name="Google Shape;617;p33"/>
          <p:cNvSpPr/>
          <p:nvPr/>
        </p:nvSpPr>
        <p:spPr>
          <a:xfrm>
            <a:off x="5373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100.0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618" name="Google Shape;618;p33"/>
          <p:cNvSpPr/>
          <p:nvPr/>
        </p:nvSpPr>
        <p:spPr>
          <a:xfrm>
            <a:off x="5373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100.0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619" name="Google Shape;619;p33"/>
          <p:cNvSpPr/>
          <p:nvPr/>
        </p:nvSpPr>
        <p:spPr>
          <a:xfrm>
            <a:off x="5373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11.7</a:t>
            </a:r>
            <a:endParaRPr/>
          </a:p>
        </p:txBody>
      </p:sp>
      <p:sp>
        <p:nvSpPr>
          <p:cNvPr id="620" name="Google Shape;620;p33"/>
          <p:cNvSpPr/>
          <p:nvPr/>
        </p:nvSpPr>
        <p:spPr>
          <a:xfrm>
            <a:off x="5373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11.9</a:t>
            </a:r>
            <a:endParaRPr/>
          </a:p>
        </p:txBody>
      </p:sp>
      <p:sp>
        <p:nvSpPr>
          <p:cNvPr id="621" name="Google Shape;621;p33"/>
          <p:cNvSpPr/>
          <p:nvPr/>
        </p:nvSpPr>
        <p:spPr>
          <a:xfrm>
            <a:off x="5373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50.0</a:t>
            </a:r>
            <a:endParaRPr/>
          </a:p>
        </p:txBody>
      </p:sp>
      <p:sp>
        <p:nvSpPr>
          <p:cNvPr id="622" name="Google Shape;622;p33"/>
          <p:cNvSpPr/>
          <p:nvPr/>
        </p:nvSpPr>
        <p:spPr>
          <a:xfrm>
            <a:off x="67455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24.5</a:t>
            </a:r>
            <a:endParaRPr/>
          </a:p>
        </p:txBody>
      </p:sp>
      <p:sp>
        <p:nvSpPr>
          <p:cNvPr id="623" name="Google Shape;623;p33"/>
          <p:cNvSpPr/>
          <p:nvPr/>
        </p:nvSpPr>
        <p:spPr>
          <a:xfrm>
            <a:off x="67455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24.7</a:t>
            </a:r>
            <a:endParaRPr/>
          </a:p>
        </p:txBody>
      </p:sp>
      <p:sp>
        <p:nvSpPr>
          <p:cNvPr id="624" name="Google Shape;624;p33"/>
          <p:cNvSpPr/>
          <p:nvPr/>
        </p:nvSpPr>
        <p:spPr>
          <a:xfrm>
            <a:off x="67455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44.5</a:t>
            </a:r>
            <a:endParaRPr/>
          </a:p>
        </p:txBody>
      </p:sp>
      <p:sp>
        <p:nvSpPr>
          <p:cNvPr id="625" name="Google Shape;625;p33"/>
          <p:cNvSpPr/>
          <p:nvPr/>
        </p:nvSpPr>
        <p:spPr>
          <a:xfrm>
            <a:off x="67455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626" name="Google Shape;626;p33"/>
          <p:cNvSpPr/>
          <p:nvPr/>
        </p:nvSpPr>
        <p:spPr>
          <a:xfrm>
            <a:off x="67455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</a:t>
            </a:r>
            <a:endParaRPr/>
          </a:p>
        </p:txBody>
      </p:sp>
      <p:sp>
        <p:nvSpPr>
          <p:cNvPr id="627" name="Google Shape;627;p33"/>
          <p:cNvSpPr/>
          <p:nvPr/>
        </p:nvSpPr>
        <p:spPr>
          <a:xfrm>
            <a:off x="67455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13.3</a:t>
            </a:r>
            <a:endParaRPr/>
          </a:p>
        </p:txBody>
      </p:sp>
      <p:sp>
        <p:nvSpPr>
          <p:cNvPr id="628" name="Google Shape;62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9" name="Google Shape;629;p33"/>
          <p:cNvSpPr/>
          <p:nvPr/>
        </p:nvSpPr>
        <p:spPr>
          <a:xfrm>
            <a:off x="2603380" y="3681861"/>
            <a:ext cx="5223900" cy="76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 f</a:t>
            </a:r>
            <a:r>
              <a:rPr lang="en"/>
              <a:t>ailed completely (</a:t>
            </a:r>
            <a:r>
              <a:rPr lang="en">
                <a:solidFill>
                  <a:schemeClr val="dk1"/>
                </a:solidFill>
              </a:rPr>
              <a:t>accuracy of 0%</a:t>
            </a:r>
            <a:r>
              <a:rPr lang="en"/>
              <a:t>) on the digit 0.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Digit “0” has 261 test images (similar to other classes).</a:t>
            </a:r>
            <a:endParaRPr/>
          </a:p>
        </p:txBody>
      </p:sp>
      <p:cxnSp>
        <p:nvCxnSpPr>
          <p:cNvPr id="630" name="Google Shape;630;p33"/>
          <p:cNvCxnSpPr>
            <a:stCxn id="629" idx="0"/>
          </p:cNvCxnSpPr>
          <p:nvPr/>
        </p:nvCxnSpPr>
        <p:spPr>
          <a:xfrm flipH="1" rot="10800000">
            <a:off x="5215330" y="3220161"/>
            <a:ext cx="493800" cy="461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Fixed-seed: overall accuracy difference up to </a:t>
            </a:r>
            <a:r>
              <a:rPr lang="en">
                <a:solidFill>
                  <a:srgbClr val="000000"/>
                </a:solidFill>
              </a:rPr>
              <a:t>2.9%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36" name="Google Shape;636;p34"/>
          <p:cNvSpPr/>
          <p:nvPr/>
        </p:nvSpPr>
        <p:spPr>
          <a:xfrm>
            <a:off x="11067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7" name="Google Shape;637;p34"/>
          <p:cNvSpPr/>
          <p:nvPr/>
        </p:nvSpPr>
        <p:spPr>
          <a:xfrm>
            <a:off x="11067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8" name="Google Shape;638;p34"/>
          <p:cNvSpPr/>
          <p:nvPr/>
        </p:nvSpPr>
        <p:spPr>
          <a:xfrm>
            <a:off x="11067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9" name="Google Shape;639;p34"/>
          <p:cNvSpPr/>
          <p:nvPr/>
        </p:nvSpPr>
        <p:spPr>
          <a:xfrm>
            <a:off x="11067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0" name="Google Shape;640;p34"/>
          <p:cNvSpPr/>
          <p:nvPr/>
        </p:nvSpPr>
        <p:spPr>
          <a:xfrm>
            <a:off x="11067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1" name="Google Shape;641;p34"/>
          <p:cNvSpPr/>
          <p:nvPr/>
        </p:nvSpPr>
        <p:spPr>
          <a:xfrm>
            <a:off x="11067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2" name="Google Shape;642;p34"/>
          <p:cNvSpPr/>
          <p:nvPr/>
        </p:nvSpPr>
        <p:spPr>
          <a:xfrm>
            <a:off x="24783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3" name="Google Shape;643;p34"/>
          <p:cNvSpPr/>
          <p:nvPr/>
        </p:nvSpPr>
        <p:spPr>
          <a:xfrm>
            <a:off x="3849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4" name="Google Shape;644;p34"/>
          <p:cNvSpPr/>
          <p:nvPr/>
        </p:nvSpPr>
        <p:spPr>
          <a:xfrm>
            <a:off x="5373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5" name="Google Shape;645;p34"/>
          <p:cNvSpPr/>
          <p:nvPr/>
        </p:nvSpPr>
        <p:spPr>
          <a:xfrm>
            <a:off x="67455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6" name="Google Shape;646;p34"/>
          <p:cNvSpPr/>
          <p:nvPr/>
        </p:nvSpPr>
        <p:spPr>
          <a:xfrm>
            <a:off x="24783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&lt;0.1</a:t>
            </a:r>
            <a:endParaRPr/>
          </a:p>
        </p:txBody>
      </p:sp>
      <p:sp>
        <p:nvSpPr>
          <p:cNvPr id="647" name="Google Shape;647;p34"/>
          <p:cNvSpPr/>
          <p:nvPr/>
        </p:nvSpPr>
        <p:spPr>
          <a:xfrm>
            <a:off x="24783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648" name="Google Shape;648;p34"/>
          <p:cNvSpPr/>
          <p:nvPr/>
        </p:nvSpPr>
        <p:spPr>
          <a:xfrm>
            <a:off x="24783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1.2</a:t>
            </a:r>
            <a:endParaRPr/>
          </a:p>
        </p:txBody>
      </p:sp>
      <p:sp>
        <p:nvSpPr>
          <p:cNvPr id="649" name="Google Shape;649;p34"/>
          <p:cNvSpPr/>
          <p:nvPr/>
        </p:nvSpPr>
        <p:spPr>
          <a:xfrm>
            <a:off x="24783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2.7</a:t>
            </a:r>
            <a:endParaRPr/>
          </a:p>
        </p:txBody>
      </p:sp>
      <p:sp>
        <p:nvSpPr>
          <p:cNvPr id="650" name="Google Shape;650;p34"/>
          <p:cNvSpPr/>
          <p:nvPr/>
        </p:nvSpPr>
        <p:spPr>
          <a:xfrm>
            <a:off x="24783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651" name="Google Shape;651;p34"/>
          <p:cNvSpPr/>
          <p:nvPr/>
        </p:nvSpPr>
        <p:spPr>
          <a:xfrm>
            <a:off x="24783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2.9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652" name="Google Shape;652;p34"/>
          <p:cNvSpPr/>
          <p:nvPr/>
        </p:nvSpPr>
        <p:spPr>
          <a:xfrm>
            <a:off x="3849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&lt;0.1</a:t>
            </a:r>
            <a:endParaRPr/>
          </a:p>
        </p:txBody>
      </p:sp>
      <p:sp>
        <p:nvSpPr>
          <p:cNvPr id="653" name="Google Shape;653;p34"/>
          <p:cNvSpPr/>
          <p:nvPr/>
        </p:nvSpPr>
        <p:spPr>
          <a:xfrm>
            <a:off x="3849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0.1</a:t>
            </a:r>
            <a:endParaRPr/>
          </a:p>
        </p:txBody>
      </p:sp>
      <p:sp>
        <p:nvSpPr>
          <p:cNvPr id="654" name="Google Shape;654;p34"/>
          <p:cNvSpPr/>
          <p:nvPr/>
        </p:nvSpPr>
        <p:spPr>
          <a:xfrm>
            <a:off x="3849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0.3</a:t>
            </a:r>
            <a:endParaRPr/>
          </a:p>
        </p:txBody>
      </p:sp>
      <p:sp>
        <p:nvSpPr>
          <p:cNvPr id="655" name="Google Shape;655;p34"/>
          <p:cNvSpPr/>
          <p:nvPr/>
        </p:nvSpPr>
        <p:spPr>
          <a:xfrm>
            <a:off x="3849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656" name="Google Shape;656;p34"/>
          <p:cNvSpPr/>
          <p:nvPr/>
        </p:nvSpPr>
        <p:spPr>
          <a:xfrm>
            <a:off x="3849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657" name="Google Shape;657;p34"/>
          <p:cNvSpPr/>
          <p:nvPr/>
        </p:nvSpPr>
        <p:spPr>
          <a:xfrm>
            <a:off x="3849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0.7</a:t>
            </a:r>
            <a:endParaRPr/>
          </a:p>
        </p:txBody>
      </p:sp>
      <p:sp>
        <p:nvSpPr>
          <p:cNvPr id="658" name="Google Shape;658;p34"/>
          <p:cNvSpPr/>
          <p:nvPr/>
        </p:nvSpPr>
        <p:spPr>
          <a:xfrm>
            <a:off x="24783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Overall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659" name="Google Shape;659;p34"/>
          <p:cNvSpPr/>
          <p:nvPr/>
        </p:nvSpPr>
        <p:spPr>
          <a:xfrm>
            <a:off x="53739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Per-class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660" name="Google Shape;660;p34"/>
          <p:cNvSpPr/>
          <p:nvPr/>
        </p:nvSpPr>
        <p:spPr>
          <a:xfrm>
            <a:off x="5373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0.8</a:t>
            </a:r>
            <a:endParaRPr/>
          </a:p>
        </p:txBody>
      </p:sp>
      <p:sp>
        <p:nvSpPr>
          <p:cNvPr id="661" name="Google Shape;661;p34"/>
          <p:cNvSpPr/>
          <p:nvPr/>
        </p:nvSpPr>
        <p:spPr>
          <a:xfrm>
            <a:off x="5373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662" name="Google Shape;662;p34"/>
          <p:cNvSpPr/>
          <p:nvPr/>
        </p:nvSpPr>
        <p:spPr>
          <a:xfrm>
            <a:off x="5373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4.8</a:t>
            </a:r>
            <a:endParaRPr/>
          </a:p>
        </p:txBody>
      </p:sp>
      <p:sp>
        <p:nvSpPr>
          <p:cNvPr id="663" name="Google Shape;663;p34"/>
          <p:cNvSpPr/>
          <p:nvPr/>
        </p:nvSpPr>
        <p:spPr>
          <a:xfrm>
            <a:off x="5373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12.2</a:t>
            </a:r>
            <a:endParaRPr/>
          </a:p>
        </p:txBody>
      </p:sp>
      <p:sp>
        <p:nvSpPr>
          <p:cNvPr id="664" name="Google Shape;664;p34"/>
          <p:cNvSpPr/>
          <p:nvPr/>
        </p:nvSpPr>
        <p:spPr>
          <a:xfrm>
            <a:off x="5373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10.6</a:t>
            </a:r>
            <a:endParaRPr/>
          </a:p>
        </p:txBody>
      </p:sp>
      <p:sp>
        <p:nvSpPr>
          <p:cNvPr id="665" name="Google Shape;665;p34"/>
          <p:cNvSpPr/>
          <p:nvPr/>
        </p:nvSpPr>
        <p:spPr>
          <a:xfrm>
            <a:off x="5373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52.4</a:t>
            </a:r>
            <a:endParaRPr/>
          </a:p>
        </p:txBody>
      </p:sp>
      <p:sp>
        <p:nvSpPr>
          <p:cNvPr id="666" name="Google Shape;666;p34"/>
          <p:cNvSpPr/>
          <p:nvPr/>
        </p:nvSpPr>
        <p:spPr>
          <a:xfrm>
            <a:off x="67455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0.3</a:t>
            </a:r>
            <a:endParaRPr/>
          </a:p>
        </p:txBody>
      </p:sp>
      <p:sp>
        <p:nvSpPr>
          <p:cNvPr id="667" name="Google Shape;667;p34"/>
          <p:cNvSpPr/>
          <p:nvPr/>
        </p:nvSpPr>
        <p:spPr>
          <a:xfrm>
            <a:off x="67455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668" name="Google Shape;668;p34"/>
          <p:cNvSpPr/>
          <p:nvPr/>
        </p:nvSpPr>
        <p:spPr>
          <a:xfrm>
            <a:off x="67455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1.3</a:t>
            </a:r>
            <a:endParaRPr/>
          </a:p>
        </p:txBody>
      </p:sp>
      <p:sp>
        <p:nvSpPr>
          <p:cNvPr id="669" name="Google Shape;669;p34"/>
          <p:cNvSpPr/>
          <p:nvPr/>
        </p:nvSpPr>
        <p:spPr>
          <a:xfrm>
            <a:off x="67455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3.3</a:t>
            </a:r>
            <a:endParaRPr/>
          </a:p>
        </p:txBody>
      </p:sp>
      <p:sp>
        <p:nvSpPr>
          <p:cNvPr id="670" name="Google Shape;670;p34"/>
          <p:cNvSpPr/>
          <p:nvPr/>
        </p:nvSpPr>
        <p:spPr>
          <a:xfrm>
            <a:off x="67455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2.3</a:t>
            </a:r>
            <a:endParaRPr/>
          </a:p>
        </p:txBody>
      </p:sp>
      <p:sp>
        <p:nvSpPr>
          <p:cNvPr id="671" name="Google Shape;671;p34"/>
          <p:cNvSpPr/>
          <p:nvPr/>
        </p:nvSpPr>
        <p:spPr>
          <a:xfrm>
            <a:off x="67455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16.3</a:t>
            </a:r>
            <a:endParaRPr/>
          </a:p>
        </p:txBody>
      </p:sp>
      <p:sp>
        <p:nvSpPr>
          <p:cNvPr id="672" name="Google Shape;67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Fixed-seed: no more complete failure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78" name="Google Shape;678;p35"/>
          <p:cNvSpPr/>
          <p:nvPr/>
        </p:nvSpPr>
        <p:spPr>
          <a:xfrm>
            <a:off x="11067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79" name="Google Shape;679;p35"/>
          <p:cNvSpPr/>
          <p:nvPr/>
        </p:nvSpPr>
        <p:spPr>
          <a:xfrm>
            <a:off x="11067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0" name="Google Shape;680;p35"/>
          <p:cNvSpPr/>
          <p:nvPr/>
        </p:nvSpPr>
        <p:spPr>
          <a:xfrm>
            <a:off x="11067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1" name="Google Shape;681;p35"/>
          <p:cNvSpPr/>
          <p:nvPr/>
        </p:nvSpPr>
        <p:spPr>
          <a:xfrm>
            <a:off x="11067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2" name="Google Shape;682;p35"/>
          <p:cNvSpPr/>
          <p:nvPr/>
        </p:nvSpPr>
        <p:spPr>
          <a:xfrm>
            <a:off x="11067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3" name="Google Shape;683;p35"/>
          <p:cNvSpPr/>
          <p:nvPr/>
        </p:nvSpPr>
        <p:spPr>
          <a:xfrm>
            <a:off x="11067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4" name="Google Shape;684;p35"/>
          <p:cNvSpPr/>
          <p:nvPr/>
        </p:nvSpPr>
        <p:spPr>
          <a:xfrm>
            <a:off x="24783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5" name="Google Shape;685;p35"/>
          <p:cNvSpPr/>
          <p:nvPr/>
        </p:nvSpPr>
        <p:spPr>
          <a:xfrm>
            <a:off x="3849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6" name="Google Shape;686;p35"/>
          <p:cNvSpPr/>
          <p:nvPr/>
        </p:nvSpPr>
        <p:spPr>
          <a:xfrm>
            <a:off x="5373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7" name="Google Shape;687;p35"/>
          <p:cNvSpPr/>
          <p:nvPr/>
        </p:nvSpPr>
        <p:spPr>
          <a:xfrm>
            <a:off x="67455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8" name="Google Shape;688;p35"/>
          <p:cNvSpPr/>
          <p:nvPr/>
        </p:nvSpPr>
        <p:spPr>
          <a:xfrm>
            <a:off x="24783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&lt;0.1</a:t>
            </a:r>
            <a:endParaRPr/>
          </a:p>
        </p:txBody>
      </p:sp>
      <p:sp>
        <p:nvSpPr>
          <p:cNvPr id="689" name="Google Shape;689;p35"/>
          <p:cNvSpPr/>
          <p:nvPr/>
        </p:nvSpPr>
        <p:spPr>
          <a:xfrm>
            <a:off x="24783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690" name="Google Shape;690;p35"/>
          <p:cNvSpPr/>
          <p:nvPr/>
        </p:nvSpPr>
        <p:spPr>
          <a:xfrm>
            <a:off x="24783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1.2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691" name="Google Shape;691;p35"/>
          <p:cNvSpPr/>
          <p:nvPr/>
        </p:nvSpPr>
        <p:spPr>
          <a:xfrm>
            <a:off x="24783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2.7</a:t>
            </a:r>
            <a:endParaRPr/>
          </a:p>
        </p:txBody>
      </p:sp>
      <p:sp>
        <p:nvSpPr>
          <p:cNvPr id="692" name="Google Shape;692;p35"/>
          <p:cNvSpPr/>
          <p:nvPr/>
        </p:nvSpPr>
        <p:spPr>
          <a:xfrm>
            <a:off x="24783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693" name="Google Shape;693;p35"/>
          <p:cNvSpPr/>
          <p:nvPr/>
        </p:nvSpPr>
        <p:spPr>
          <a:xfrm>
            <a:off x="24783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2.9</a:t>
            </a:r>
            <a:endParaRPr/>
          </a:p>
        </p:txBody>
      </p:sp>
      <p:sp>
        <p:nvSpPr>
          <p:cNvPr id="694" name="Google Shape;694;p35"/>
          <p:cNvSpPr/>
          <p:nvPr/>
        </p:nvSpPr>
        <p:spPr>
          <a:xfrm>
            <a:off x="3849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&lt;0.1</a:t>
            </a:r>
            <a:endParaRPr/>
          </a:p>
        </p:txBody>
      </p:sp>
      <p:sp>
        <p:nvSpPr>
          <p:cNvPr id="695" name="Google Shape;695;p35"/>
          <p:cNvSpPr/>
          <p:nvPr/>
        </p:nvSpPr>
        <p:spPr>
          <a:xfrm>
            <a:off x="3849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0.1</a:t>
            </a:r>
            <a:endParaRPr/>
          </a:p>
        </p:txBody>
      </p:sp>
      <p:sp>
        <p:nvSpPr>
          <p:cNvPr id="696" name="Google Shape;696;p35"/>
          <p:cNvSpPr/>
          <p:nvPr/>
        </p:nvSpPr>
        <p:spPr>
          <a:xfrm>
            <a:off x="3849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0.3</a:t>
            </a:r>
            <a:endParaRPr/>
          </a:p>
        </p:txBody>
      </p:sp>
      <p:sp>
        <p:nvSpPr>
          <p:cNvPr id="697" name="Google Shape;697;p35"/>
          <p:cNvSpPr/>
          <p:nvPr/>
        </p:nvSpPr>
        <p:spPr>
          <a:xfrm>
            <a:off x="3849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698" name="Google Shape;698;p35"/>
          <p:cNvSpPr/>
          <p:nvPr/>
        </p:nvSpPr>
        <p:spPr>
          <a:xfrm>
            <a:off x="3849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699" name="Google Shape;699;p35"/>
          <p:cNvSpPr/>
          <p:nvPr/>
        </p:nvSpPr>
        <p:spPr>
          <a:xfrm>
            <a:off x="3849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0.7</a:t>
            </a:r>
            <a:endParaRPr/>
          </a:p>
        </p:txBody>
      </p:sp>
      <p:sp>
        <p:nvSpPr>
          <p:cNvPr id="700" name="Google Shape;700;p35"/>
          <p:cNvSpPr/>
          <p:nvPr/>
        </p:nvSpPr>
        <p:spPr>
          <a:xfrm>
            <a:off x="24783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Overall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701" name="Google Shape;701;p35"/>
          <p:cNvSpPr/>
          <p:nvPr/>
        </p:nvSpPr>
        <p:spPr>
          <a:xfrm>
            <a:off x="53739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Per-class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702" name="Google Shape;702;p35"/>
          <p:cNvSpPr/>
          <p:nvPr/>
        </p:nvSpPr>
        <p:spPr>
          <a:xfrm>
            <a:off x="5373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0.8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703" name="Google Shape;703;p35"/>
          <p:cNvSpPr/>
          <p:nvPr/>
        </p:nvSpPr>
        <p:spPr>
          <a:xfrm>
            <a:off x="5373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1.9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704" name="Google Shape;704;p35"/>
          <p:cNvSpPr/>
          <p:nvPr/>
        </p:nvSpPr>
        <p:spPr>
          <a:xfrm>
            <a:off x="5373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4.8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705" name="Google Shape;705;p35"/>
          <p:cNvSpPr/>
          <p:nvPr/>
        </p:nvSpPr>
        <p:spPr>
          <a:xfrm>
            <a:off x="5373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12.2</a:t>
            </a:r>
            <a:endParaRPr/>
          </a:p>
        </p:txBody>
      </p:sp>
      <p:sp>
        <p:nvSpPr>
          <p:cNvPr id="706" name="Google Shape;706;p35"/>
          <p:cNvSpPr/>
          <p:nvPr/>
        </p:nvSpPr>
        <p:spPr>
          <a:xfrm>
            <a:off x="5373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10.6</a:t>
            </a:r>
            <a:endParaRPr/>
          </a:p>
        </p:txBody>
      </p:sp>
      <p:sp>
        <p:nvSpPr>
          <p:cNvPr id="707" name="Google Shape;707;p35"/>
          <p:cNvSpPr/>
          <p:nvPr/>
        </p:nvSpPr>
        <p:spPr>
          <a:xfrm>
            <a:off x="5373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52.4</a:t>
            </a:r>
            <a:endParaRPr/>
          </a:p>
        </p:txBody>
      </p:sp>
      <p:sp>
        <p:nvSpPr>
          <p:cNvPr id="708" name="Google Shape;708;p35"/>
          <p:cNvSpPr/>
          <p:nvPr/>
        </p:nvSpPr>
        <p:spPr>
          <a:xfrm>
            <a:off x="67455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0.3</a:t>
            </a:r>
            <a:endParaRPr/>
          </a:p>
        </p:txBody>
      </p:sp>
      <p:sp>
        <p:nvSpPr>
          <p:cNvPr id="709" name="Google Shape;709;p35"/>
          <p:cNvSpPr/>
          <p:nvPr/>
        </p:nvSpPr>
        <p:spPr>
          <a:xfrm>
            <a:off x="67455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710" name="Google Shape;710;p35"/>
          <p:cNvSpPr/>
          <p:nvPr/>
        </p:nvSpPr>
        <p:spPr>
          <a:xfrm>
            <a:off x="67455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1.3</a:t>
            </a:r>
            <a:endParaRPr/>
          </a:p>
        </p:txBody>
      </p:sp>
      <p:sp>
        <p:nvSpPr>
          <p:cNvPr id="711" name="Google Shape;711;p35"/>
          <p:cNvSpPr/>
          <p:nvPr/>
        </p:nvSpPr>
        <p:spPr>
          <a:xfrm>
            <a:off x="67455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3.3</a:t>
            </a:r>
            <a:endParaRPr/>
          </a:p>
        </p:txBody>
      </p:sp>
      <p:sp>
        <p:nvSpPr>
          <p:cNvPr id="712" name="Google Shape;712;p35"/>
          <p:cNvSpPr/>
          <p:nvPr/>
        </p:nvSpPr>
        <p:spPr>
          <a:xfrm>
            <a:off x="67455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2.3</a:t>
            </a:r>
            <a:endParaRPr/>
          </a:p>
        </p:txBody>
      </p:sp>
      <p:sp>
        <p:nvSpPr>
          <p:cNvPr id="713" name="Google Shape;713;p35"/>
          <p:cNvSpPr/>
          <p:nvPr/>
        </p:nvSpPr>
        <p:spPr>
          <a:xfrm>
            <a:off x="67455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16.3</a:t>
            </a:r>
            <a:endParaRPr/>
          </a:p>
        </p:txBody>
      </p:sp>
      <p:sp>
        <p:nvSpPr>
          <p:cNvPr id="714" name="Google Shape;71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6"/>
          <p:cNvSpPr txBox="1"/>
          <p:nvPr>
            <p:ph type="title"/>
          </p:nvPr>
        </p:nvSpPr>
        <p:spPr>
          <a:xfrm>
            <a:off x="311700" y="445025"/>
            <a:ext cx="87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Fixed-seed: p</a:t>
            </a:r>
            <a:r>
              <a:rPr lang="en"/>
              <a:t>er-class </a:t>
            </a:r>
            <a:r>
              <a:rPr lang="en"/>
              <a:t>accuracy difference up to </a:t>
            </a:r>
            <a:r>
              <a:rPr lang="en">
                <a:solidFill>
                  <a:srgbClr val="000000"/>
                </a:solidFill>
              </a:rPr>
              <a:t>52.4%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20" name="Google Shape;720;p36"/>
          <p:cNvSpPr/>
          <p:nvPr/>
        </p:nvSpPr>
        <p:spPr>
          <a:xfrm>
            <a:off x="11067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1" name="Google Shape;721;p36"/>
          <p:cNvSpPr/>
          <p:nvPr/>
        </p:nvSpPr>
        <p:spPr>
          <a:xfrm>
            <a:off x="11067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2" name="Google Shape;722;p36"/>
          <p:cNvSpPr/>
          <p:nvPr/>
        </p:nvSpPr>
        <p:spPr>
          <a:xfrm>
            <a:off x="11067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3" name="Google Shape;723;p36"/>
          <p:cNvSpPr/>
          <p:nvPr/>
        </p:nvSpPr>
        <p:spPr>
          <a:xfrm>
            <a:off x="11067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4" name="Google Shape;724;p36"/>
          <p:cNvSpPr/>
          <p:nvPr/>
        </p:nvSpPr>
        <p:spPr>
          <a:xfrm>
            <a:off x="11067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5" name="Google Shape;725;p36"/>
          <p:cNvSpPr/>
          <p:nvPr/>
        </p:nvSpPr>
        <p:spPr>
          <a:xfrm>
            <a:off x="11067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6" name="Google Shape;726;p36"/>
          <p:cNvSpPr/>
          <p:nvPr/>
        </p:nvSpPr>
        <p:spPr>
          <a:xfrm>
            <a:off x="24783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7" name="Google Shape;727;p36"/>
          <p:cNvSpPr/>
          <p:nvPr/>
        </p:nvSpPr>
        <p:spPr>
          <a:xfrm>
            <a:off x="3849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8" name="Google Shape;728;p36"/>
          <p:cNvSpPr/>
          <p:nvPr/>
        </p:nvSpPr>
        <p:spPr>
          <a:xfrm>
            <a:off x="53739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29" name="Google Shape;729;p36"/>
          <p:cNvSpPr/>
          <p:nvPr/>
        </p:nvSpPr>
        <p:spPr>
          <a:xfrm>
            <a:off x="6745550" y="1642250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SDev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30" name="Google Shape;730;p36"/>
          <p:cNvSpPr/>
          <p:nvPr/>
        </p:nvSpPr>
        <p:spPr>
          <a:xfrm>
            <a:off x="24783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&lt;0.1</a:t>
            </a:r>
            <a:endParaRPr/>
          </a:p>
        </p:txBody>
      </p:sp>
      <p:sp>
        <p:nvSpPr>
          <p:cNvPr id="731" name="Google Shape;731;p36"/>
          <p:cNvSpPr/>
          <p:nvPr/>
        </p:nvSpPr>
        <p:spPr>
          <a:xfrm>
            <a:off x="24783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732" name="Google Shape;732;p36"/>
          <p:cNvSpPr/>
          <p:nvPr/>
        </p:nvSpPr>
        <p:spPr>
          <a:xfrm>
            <a:off x="24783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1.2</a:t>
            </a:r>
            <a:endParaRPr/>
          </a:p>
        </p:txBody>
      </p:sp>
      <p:sp>
        <p:nvSpPr>
          <p:cNvPr id="733" name="Google Shape;733;p36"/>
          <p:cNvSpPr/>
          <p:nvPr/>
        </p:nvSpPr>
        <p:spPr>
          <a:xfrm>
            <a:off x="24783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2.7</a:t>
            </a:r>
            <a:endParaRPr/>
          </a:p>
        </p:txBody>
      </p:sp>
      <p:sp>
        <p:nvSpPr>
          <p:cNvPr id="734" name="Google Shape;734;p36"/>
          <p:cNvSpPr/>
          <p:nvPr/>
        </p:nvSpPr>
        <p:spPr>
          <a:xfrm>
            <a:off x="24783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735" name="Google Shape;735;p36"/>
          <p:cNvSpPr/>
          <p:nvPr/>
        </p:nvSpPr>
        <p:spPr>
          <a:xfrm>
            <a:off x="24783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2.9</a:t>
            </a:r>
            <a:endParaRPr/>
          </a:p>
        </p:txBody>
      </p:sp>
      <p:sp>
        <p:nvSpPr>
          <p:cNvPr id="736" name="Google Shape;736;p36"/>
          <p:cNvSpPr/>
          <p:nvPr/>
        </p:nvSpPr>
        <p:spPr>
          <a:xfrm>
            <a:off x="3849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&lt;0.1</a:t>
            </a:r>
            <a:endParaRPr/>
          </a:p>
        </p:txBody>
      </p:sp>
      <p:sp>
        <p:nvSpPr>
          <p:cNvPr id="737" name="Google Shape;737;p36"/>
          <p:cNvSpPr/>
          <p:nvPr/>
        </p:nvSpPr>
        <p:spPr>
          <a:xfrm>
            <a:off x="3849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0.1</a:t>
            </a:r>
            <a:endParaRPr/>
          </a:p>
        </p:txBody>
      </p:sp>
      <p:sp>
        <p:nvSpPr>
          <p:cNvPr id="738" name="Google Shape;738;p36"/>
          <p:cNvSpPr/>
          <p:nvPr/>
        </p:nvSpPr>
        <p:spPr>
          <a:xfrm>
            <a:off x="3849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0.3</a:t>
            </a:r>
            <a:endParaRPr/>
          </a:p>
        </p:txBody>
      </p:sp>
      <p:sp>
        <p:nvSpPr>
          <p:cNvPr id="739" name="Google Shape;739;p36"/>
          <p:cNvSpPr/>
          <p:nvPr/>
        </p:nvSpPr>
        <p:spPr>
          <a:xfrm>
            <a:off x="3849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740" name="Google Shape;740;p36"/>
          <p:cNvSpPr/>
          <p:nvPr/>
        </p:nvSpPr>
        <p:spPr>
          <a:xfrm>
            <a:off x="3849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0.5</a:t>
            </a:r>
            <a:endParaRPr/>
          </a:p>
        </p:txBody>
      </p:sp>
      <p:sp>
        <p:nvSpPr>
          <p:cNvPr id="741" name="Google Shape;741;p36"/>
          <p:cNvSpPr/>
          <p:nvPr/>
        </p:nvSpPr>
        <p:spPr>
          <a:xfrm>
            <a:off x="3849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0.7</a:t>
            </a:r>
            <a:endParaRPr/>
          </a:p>
        </p:txBody>
      </p:sp>
      <p:sp>
        <p:nvSpPr>
          <p:cNvPr id="742" name="Google Shape;742;p36"/>
          <p:cNvSpPr/>
          <p:nvPr/>
        </p:nvSpPr>
        <p:spPr>
          <a:xfrm>
            <a:off x="24783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Overall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743" name="Google Shape;743;p36"/>
          <p:cNvSpPr/>
          <p:nvPr/>
        </p:nvSpPr>
        <p:spPr>
          <a:xfrm>
            <a:off x="5373950" y="1261250"/>
            <a:ext cx="2582400" cy="298200"/>
          </a:xfrm>
          <a:prstGeom prst="roundRect">
            <a:avLst>
              <a:gd fmla="val 16667" name="adj"/>
            </a:avLst>
          </a:prstGeom>
          <a:solidFill>
            <a:srgbClr val="A64D79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Per-class (%)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744" name="Google Shape;744;p36"/>
          <p:cNvSpPr/>
          <p:nvPr/>
        </p:nvSpPr>
        <p:spPr>
          <a:xfrm>
            <a:off x="53739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0.8</a:t>
            </a:r>
            <a:endParaRPr/>
          </a:p>
        </p:txBody>
      </p:sp>
      <p:sp>
        <p:nvSpPr>
          <p:cNvPr id="745" name="Google Shape;745;p36"/>
          <p:cNvSpPr/>
          <p:nvPr/>
        </p:nvSpPr>
        <p:spPr>
          <a:xfrm>
            <a:off x="53739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</a:t>
            </a:r>
            <a:endParaRPr/>
          </a:p>
        </p:txBody>
      </p:sp>
      <p:sp>
        <p:nvSpPr>
          <p:cNvPr id="746" name="Google Shape;746;p36"/>
          <p:cNvSpPr/>
          <p:nvPr/>
        </p:nvSpPr>
        <p:spPr>
          <a:xfrm>
            <a:off x="53739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4.8</a:t>
            </a:r>
            <a:endParaRPr/>
          </a:p>
        </p:txBody>
      </p:sp>
      <p:sp>
        <p:nvSpPr>
          <p:cNvPr id="747" name="Google Shape;747;p36"/>
          <p:cNvSpPr/>
          <p:nvPr/>
        </p:nvSpPr>
        <p:spPr>
          <a:xfrm>
            <a:off x="53739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12.2</a:t>
            </a:r>
            <a:endParaRPr/>
          </a:p>
        </p:txBody>
      </p:sp>
      <p:sp>
        <p:nvSpPr>
          <p:cNvPr id="748" name="Google Shape;748;p36"/>
          <p:cNvSpPr/>
          <p:nvPr/>
        </p:nvSpPr>
        <p:spPr>
          <a:xfrm>
            <a:off x="53739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10.6</a:t>
            </a:r>
            <a:endParaRPr/>
          </a:p>
        </p:txBody>
      </p:sp>
      <p:sp>
        <p:nvSpPr>
          <p:cNvPr id="749" name="Google Shape;749;p36"/>
          <p:cNvSpPr/>
          <p:nvPr/>
        </p:nvSpPr>
        <p:spPr>
          <a:xfrm>
            <a:off x="53739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52.4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750" name="Google Shape;750;p36"/>
          <p:cNvSpPr/>
          <p:nvPr/>
        </p:nvSpPr>
        <p:spPr>
          <a:xfrm>
            <a:off x="6745550" y="2099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0.3</a:t>
            </a:r>
            <a:endParaRPr/>
          </a:p>
        </p:txBody>
      </p:sp>
      <p:sp>
        <p:nvSpPr>
          <p:cNvPr id="751" name="Google Shape;751;p36"/>
          <p:cNvSpPr/>
          <p:nvPr/>
        </p:nvSpPr>
        <p:spPr>
          <a:xfrm>
            <a:off x="6745550" y="25567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0.6</a:t>
            </a:r>
            <a:endParaRPr/>
          </a:p>
        </p:txBody>
      </p:sp>
      <p:sp>
        <p:nvSpPr>
          <p:cNvPr id="752" name="Google Shape;752;p36"/>
          <p:cNvSpPr/>
          <p:nvPr/>
        </p:nvSpPr>
        <p:spPr>
          <a:xfrm>
            <a:off x="6745550" y="30139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1.3</a:t>
            </a: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6745550" y="3471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3.3</a:t>
            </a:r>
            <a:endParaRPr/>
          </a:p>
        </p:txBody>
      </p:sp>
      <p:sp>
        <p:nvSpPr>
          <p:cNvPr id="754" name="Google Shape;754;p36"/>
          <p:cNvSpPr/>
          <p:nvPr/>
        </p:nvSpPr>
        <p:spPr>
          <a:xfrm>
            <a:off x="6745550" y="3928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2.3</a:t>
            </a:r>
            <a:endParaRPr/>
          </a:p>
        </p:txBody>
      </p:sp>
      <p:sp>
        <p:nvSpPr>
          <p:cNvPr id="755" name="Google Shape;755;p36"/>
          <p:cNvSpPr/>
          <p:nvPr/>
        </p:nvSpPr>
        <p:spPr>
          <a:xfrm>
            <a:off x="6745550" y="4385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16.3</a:t>
            </a:r>
            <a:endParaRPr/>
          </a:p>
        </p:txBody>
      </p:sp>
      <p:sp>
        <p:nvSpPr>
          <p:cNvPr id="756" name="Google Shape;75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7"/>
          <p:cNvSpPr txBox="1"/>
          <p:nvPr>
            <p:ph type="title"/>
          </p:nvPr>
        </p:nvSpPr>
        <p:spPr>
          <a:xfrm>
            <a:off x="311700" y="445025"/>
            <a:ext cx="87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</a:t>
            </a:r>
            <a:r>
              <a:rPr lang="en"/>
              <a:t>: training time difference up to </a:t>
            </a:r>
            <a:r>
              <a:rPr lang="en">
                <a:solidFill>
                  <a:srgbClr val="000000"/>
                </a:solidFill>
              </a:rPr>
              <a:t>1h 40m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62" name="Google Shape;762;p37"/>
          <p:cNvSpPr/>
          <p:nvPr/>
        </p:nvSpPr>
        <p:spPr>
          <a:xfrm>
            <a:off x="18687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3" name="Google Shape;763;p37"/>
          <p:cNvSpPr/>
          <p:nvPr/>
        </p:nvSpPr>
        <p:spPr>
          <a:xfrm>
            <a:off x="18687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4" name="Google Shape;764;p37"/>
          <p:cNvSpPr/>
          <p:nvPr/>
        </p:nvSpPr>
        <p:spPr>
          <a:xfrm>
            <a:off x="18687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5" name="Google Shape;765;p37"/>
          <p:cNvSpPr/>
          <p:nvPr/>
        </p:nvSpPr>
        <p:spPr>
          <a:xfrm>
            <a:off x="18687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6" name="Google Shape;766;p37"/>
          <p:cNvSpPr/>
          <p:nvPr/>
        </p:nvSpPr>
        <p:spPr>
          <a:xfrm>
            <a:off x="18687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7" name="Google Shape;767;p37"/>
          <p:cNvSpPr/>
          <p:nvPr/>
        </p:nvSpPr>
        <p:spPr>
          <a:xfrm>
            <a:off x="18687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8" name="Google Shape;768;p37"/>
          <p:cNvSpPr/>
          <p:nvPr/>
        </p:nvSpPr>
        <p:spPr>
          <a:xfrm>
            <a:off x="32403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(sec)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9" name="Google Shape;769;p37"/>
          <p:cNvSpPr/>
          <p:nvPr/>
        </p:nvSpPr>
        <p:spPr>
          <a:xfrm>
            <a:off x="46119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70" name="Google Shape;770;p37"/>
          <p:cNvSpPr/>
          <p:nvPr/>
        </p:nvSpPr>
        <p:spPr>
          <a:xfrm>
            <a:off x="59835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SDev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71" name="Google Shape;771;p37"/>
          <p:cNvSpPr/>
          <p:nvPr/>
        </p:nvSpPr>
        <p:spPr>
          <a:xfrm>
            <a:off x="32403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</a:t>
            </a:r>
            <a:endParaRPr/>
          </a:p>
        </p:txBody>
      </p:sp>
      <p:sp>
        <p:nvSpPr>
          <p:cNvPr id="772" name="Google Shape;772;p37"/>
          <p:cNvSpPr/>
          <p:nvPr/>
        </p:nvSpPr>
        <p:spPr>
          <a:xfrm>
            <a:off x="32403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</a:t>
            </a:r>
            <a:endParaRPr/>
          </a:p>
        </p:txBody>
      </p:sp>
      <p:sp>
        <p:nvSpPr>
          <p:cNvPr id="773" name="Google Shape;773;p37"/>
          <p:cNvSpPr/>
          <p:nvPr/>
        </p:nvSpPr>
        <p:spPr>
          <a:xfrm>
            <a:off x="32403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158</a:t>
            </a:r>
            <a:endParaRPr/>
          </a:p>
        </p:txBody>
      </p:sp>
      <p:sp>
        <p:nvSpPr>
          <p:cNvPr id="774" name="Google Shape;774;p37"/>
          <p:cNvSpPr/>
          <p:nvPr/>
        </p:nvSpPr>
        <p:spPr>
          <a:xfrm>
            <a:off x="32403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2,953</a:t>
            </a:r>
            <a:endParaRPr/>
          </a:p>
        </p:txBody>
      </p:sp>
      <p:sp>
        <p:nvSpPr>
          <p:cNvPr id="775" name="Google Shape;775;p37"/>
          <p:cNvSpPr/>
          <p:nvPr/>
        </p:nvSpPr>
        <p:spPr>
          <a:xfrm>
            <a:off x="32403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3,813</a:t>
            </a:r>
            <a:endParaRPr/>
          </a:p>
        </p:txBody>
      </p:sp>
      <p:sp>
        <p:nvSpPr>
          <p:cNvPr id="776" name="Google Shape;776;p37"/>
          <p:cNvSpPr/>
          <p:nvPr/>
        </p:nvSpPr>
        <p:spPr>
          <a:xfrm>
            <a:off x="32403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6,316</a:t>
            </a:r>
            <a:endParaRPr/>
          </a:p>
        </p:txBody>
      </p:sp>
      <p:sp>
        <p:nvSpPr>
          <p:cNvPr id="777" name="Google Shape;777;p37"/>
          <p:cNvSpPr/>
          <p:nvPr/>
        </p:nvSpPr>
        <p:spPr>
          <a:xfrm>
            <a:off x="46119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47.2</a:t>
            </a:r>
            <a:endParaRPr/>
          </a:p>
        </p:txBody>
      </p:sp>
      <p:sp>
        <p:nvSpPr>
          <p:cNvPr id="778" name="Google Shape;778;p37"/>
          <p:cNvSpPr/>
          <p:nvPr/>
        </p:nvSpPr>
        <p:spPr>
          <a:xfrm>
            <a:off x="46119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19.9</a:t>
            </a:r>
            <a:endParaRPr/>
          </a:p>
        </p:txBody>
      </p:sp>
      <p:sp>
        <p:nvSpPr>
          <p:cNvPr id="779" name="Google Shape;779;p37"/>
          <p:cNvSpPr/>
          <p:nvPr/>
        </p:nvSpPr>
        <p:spPr>
          <a:xfrm>
            <a:off x="46119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4,014.8</a:t>
            </a:r>
            <a:endParaRPr/>
          </a:p>
        </p:txBody>
      </p:sp>
      <p:sp>
        <p:nvSpPr>
          <p:cNvPr id="780" name="Google Shape;780;p37"/>
          <p:cNvSpPr/>
          <p:nvPr/>
        </p:nvSpPr>
        <p:spPr>
          <a:xfrm>
            <a:off x="46119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133.2</a:t>
            </a:r>
            <a:endParaRPr/>
          </a:p>
        </p:txBody>
      </p:sp>
      <p:sp>
        <p:nvSpPr>
          <p:cNvPr id="781" name="Google Shape;781;p37"/>
          <p:cNvSpPr/>
          <p:nvPr/>
        </p:nvSpPr>
        <p:spPr>
          <a:xfrm>
            <a:off x="46119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116.5</a:t>
            </a:r>
            <a:endParaRPr/>
          </a:p>
        </p:txBody>
      </p:sp>
      <p:sp>
        <p:nvSpPr>
          <p:cNvPr id="782" name="Google Shape;782;p37"/>
          <p:cNvSpPr/>
          <p:nvPr/>
        </p:nvSpPr>
        <p:spPr>
          <a:xfrm>
            <a:off x="46119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46.0</a:t>
            </a:r>
            <a:endParaRPr/>
          </a:p>
        </p:txBody>
      </p:sp>
      <p:sp>
        <p:nvSpPr>
          <p:cNvPr id="783" name="Google Shape;783;p37"/>
          <p:cNvSpPr/>
          <p:nvPr/>
        </p:nvSpPr>
        <p:spPr>
          <a:xfrm>
            <a:off x="59835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</a:t>
            </a:r>
            <a:endParaRPr/>
          </a:p>
        </p:txBody>
      </p:sp>
      <p:sp>
        <p:nvSpPr>
          <p:cNvPr id="784" name="Google Shape;784;p37"/>
          <p:cNvSpPr/>
          <p:nvPr/>
        </p:nvSpPr>
        <p:spPr>
          <a:xfrm>
            <a:off x="59835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4.0</a:t>
            </a:r>
            <a:endParaRPr/>
          </a:p>
        </p:txBody>
      </p:sp>
      <p:sp>
        <p:nvSpPr>
          <p:cNvPr id="785" name="Google Shape;785;p37"/>
          <p:cNvSpPr/>
          <p:nvPr/>
        </p:nvSpPr>
        <p:spPr>
          <a:xfrm>
            <a:off x="59835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55.1</a:t>
            </a:r>
            <a:endParaRPr/>
          </a:p>
        </p:txBody>
      </p:sp>
      <p:sp>
        <p:nvSpPr>
          <p:cNvPr id="786" name="Google Shape;786;p37"/>
          <p:cNvSpPr/>
          <p:nvPr/>
        </p:nvSpPr>
        <p:spPr>
          <a:xfrm>
            <a:off x="59835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18.7</a:t>
            </a:r>
            <a:endParaRPr/>
          </a:p>
        </p:txBody>
      </p:sp>
      <p:sp>
        <p:nvSpPr>
          <p:cNvPr id="787" name="Google Shape;787;p37"/>
          <p:cNvSpPr/>
          <p:nvPr/>
        </p:nvSpPr>
        <p:spPr>
          <a:xfrm>
            <a:off x="59835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17.7</a:t>
            </a:r>
            <a:endParaRPr/>
          </a:p>
        </p:txBody>
      </p:sp>
      <p:sp>
        <p:nvSpPr>
          <p:cNvPr id="788" name="Google Shape;788;p37"/>
          <p:cNvSpPr/>
          <p:nvPr/>
        </p:nvSpPr>
        <p:spPr>
          <a:xfrm>
            <a:off x="59835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8.8</a:t>
            </a:r>
            <a:endParaRPr/>
          </a:p>
        </p:txBody>
      </p:sp>
      <p:sp>
        <p:nvSpPr>
          <p:cNvPr id="789" name="Google Shape;78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/>
          <p:nvPr>
            <p:ph type="title"/>
          </p:nvPr>
        </p:nvSpPr>
        <p:spPr>
          <a:xfrm>
            <a:off x="311700" y="445025"/>
            <a:ext cx="87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setting: training time difference up to </a:t>
            </a:r>
            <a:r>
              <a:rPr lang="en">
                <a:solidFill>
                  <a:srgbClr val="000000"/>
                </a:solidFill>
              </a:rPr>
              <a:t>1h 40m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95" name="Google Shape;795;p38"/>
          <p:cNvSpPr/>
          <p:nvPr/>
        </p:nvSpPr>
        <p:spPr>
          <a:xfrm>
            <a:off x="18687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96" name="Google Shape;796;p38"/>
          <p:cNvSpPr/>
          <p:nvPr/>
        </p:nvSpPr>
        <p:spPr>
          <a:xfrm>
            <a:off x="18687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97" name="Google Shape;797;p38"/>
          <p:cNvSpPr/>
          <p:nvPr/>
        </p:nvSpPr>
        <p:spPr>
          <a:xfrm>
            <a:off x="18687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98" name="Google Shape;798;p38"/>
          <p:cNvSpPr/>
          <p:nvPr/>
        </p:nvSpPr>
        <p:spPr>
          <a:xfrm>
            <a:off x="18687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99" name="Google Shape;799;p38"/>
          <p:cNvSpPr/>
          <p:nvPr/>
        </p:nvSpPr>
        <p:spPr>
          <a:xfrm>
            <a:off x="18687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00" name="Google Shape;800;p38"/>
          <p:cNvSpPr/>
          <p:nvPr/>
        </p:nvSpPr>
        <p:spPr>
          <a:xfrm>
            <a:off x="18687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01" name="Google Shape;801;p38"/>
          <p:cNvSpPr/>
          <p:nvPr/>
        </p:nvSpPr>
        <p:spPr>
          <a:xfrm>
            <a:off x="32403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(sec)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02" name="Google Shape;802;p38"/>
          <p:cNvSpPr/>
          <p:nvPr/>
        </p:nvSpPr>
        <p:spPr>
          <a:xfrm>
            <a:off x="46119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03" name="Google Shape;803;p38"/>
          <p:cNvSpPr/>
          <p:nvPr/>
        </p:nvSpPr>
        <p:spPr>
          <a:xfrm>
            <a:off x="59835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 SDev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04" name="Google Shape;804;p38"/>
          <p:cNvSpPr/>
          <p:nvPr/>
        </p:nvSpPr>
        <p:spPr>
          <a:xfrm>
            <a:off x="32403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</a:t>
            </a:r>
            <a:endParaRPr/>
          </a:p>
        </p:txBody>
      </p:sp>
      <p:sp>
        <p:nvSpPr>
          <p:cNvPr id="805" name="Google Shape;805;p38"/>
          <p:cNvSpPr/>
          <p:nvPr/>
        </p:nvSpPr>
        <p:spPr>
          <a:xfrm>
            <a:off x="32403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</a:t>
            </a:r>
            <a:endParaRPr/>
          </a:p>
        </p:txBody>
      </p:sp>
      <p:sp>
        <p:nvSpPr>
          <p:cNvPr id="806" name="Google Shape;806;p38"/>
          <p:cNvSpPr/>
          <p:nvPr/>
        </p:nvSpPr>
        <p:spPr>
          <a:xfrm>
            <a:off x="32403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158</a:t>
            </a:r>
            <a:endParaRPr/>
          </a:p>
        </p:txBody>
      </p:sp>
      <p:sp>
        <p:nvSpPr>
          <p:cNvPr id="807" name="Google Shape;807;p38"/>
          <p:cNvSpPr/>
          <p:nvPr/>
        </p:nvSpPr>
        <p:spPr>
          <a:xfrm>
            <a:off x="32403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2,953</a:t>
            </a:r>
            <a:endParaRPr/>
          </a:p>
        </p:txBody>
      </p:sp>
      <p:sp>
        <p:nvSpPr>
          <p:cNvPr id="808" name="Google Shape;808;p38"/>
          <p:cNvSpPr/>
          <p:nvPr/>
        </p:nvSpPr>
        <p:spPr>
          <a:xfrm>
            <a:off x="32403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3,813</a:t>
            </a:r>
            <a:endParaRPr/>
          </a:p>
        </p:txBody>
      </p:sp>
      <p:sp>
        <p:nvSpPr>
          <p:cNvPr id="809" name="Google Shape;809;p38"/>
          <p:cNvSpPr/>
          <p:nvPr/>
        </p:nvSpPr>
        <p:spPr>
          <a:xfrm>
            <a:off x="32403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6,316</a:t>
            </a:r>
            <a:endParaRPr/>
          </a:p>
        </p:txBody>
      </p:sp>
      <p:sp>
        <p:nvSpPr>
          <p:cNvPr id="810" name="Google Shape;810;p38"/>
          <p:cNvSpPr/>
          <p:nvPr/>
        </p:nvSpPr>
        <p:spPr>
          <a:xfrm>
            <a:off x="46119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47.2</a:t>
            </a:r>
            <a:endParaRPr/>
          </a:p>
        </p:txBody>
      </p:sp>
      <p:sp>
        <p:nvSpPr>
          <p:cNvPr id="811" name="Google Shape;811;p38"/>
          <p:cNvSpPr/>
          <p:nvPr/>
        </p:nvSpPr>
        <p:spPr>
          <a:xfrm>
            <a:off x="46119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19.9</a:t>
            </a:r>
            <a:endParaRPr/>
          </a:p>
        </p:txBody>
      </p:sp>
      <p:sp>
        <p:nvSpPr>
          <p:cNvPr id="812" name="Google Shape;812;p38"/>
          <p:cNvSpPr/>
          <p:nvPr/>
        </p:nvSpPr>
        <p:spPr>
          <a:xfrm>
            <a:off x="46119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4,014.8</a:t>
            </a:r>
            <a:endParaRPr/>
          </a:p>
        </p:txBody>
      </p:sp>
      <p:sp>
        <p:nvSpPr>
          <p:cNvPr id="813" name="Google Shape;813;p38"/>
          <p:cNvSpPr/>
          <p:nvPr/>
        </p:nvSpPr>
        <p:spPr>
          <a:xfrm>
            <a:off x="46119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133.2</a:t>
            </a:r>
            <a:endParaRPr/>
          </a:p>
        </p:txBody>
      </p:sp>
      <p:sp>
        <p:nvSpPr>
          <p:cNvPr id="814" name="Google Shape;814;p38"/>
          <p:cNvSpPr/>
          <p:nvPr/>
        </p:nvSpPr>
        <p:spPr>
          <a:xfrm>
            <a:off x="46119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116.5</a:t>
            </a:r>
            <a:endParaRPr/>
          </a:p>
        </p:txBody>
      </p:sp>
      <p:sp>
        <p:nvSpPr>
          <p:cNvPr id="815" name="Google Shape;815;p38"/>
          <p:cNvSpPr/>
          <p:nvPr/>
        </p:nvSpPr>
        <p:spPr>
          <a:xfrm>
            <a:off x="46119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46.0</a:t>
            </a:r>
            <a:endParaRPr/>
          </a:p>
        </p:txBody>
      </p:sp>
      <p:sp>
        <p:nvSpPr>
          <p:cNvPr id="816" name="Google Shape;816;p38"/>
          <p:cNvSpPr/>
          <p:nvPr/>
        </p:nvSpPr>
        <p:spPr>
          <a:xfrm>
            <a:off x="59835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</a:t>
            </a:r>
            <a:endParaRPr/>
          </a:p>
        </p:txBody>
      </p:sp>
      <p:sp>
        <p:nvSpPr>
          <p:cNvPr id="817" name="Google Shape;817;p38"/>
          <p:cNvSpPr/>
          <p:nvPr/>
        </p:nvSpPr>
        <p:spPr>
          <a:xfrm>
            <a:off x="59835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4.0</a:t>
            </a:r>
            <a:endParaRPr/>
          </a:p>
        </p:txBody>
      </p:sp>
      <p:sp>
        <p:nvSpPr>
          <p:cNvPr id="818" name="Google Shape;818;p38"/>
          <p:cNvSpPr/>
          <p:nvPr/>
        </p:nvSpPr>
        <p:spPr>
          <a:xfrm>
            <a:off x="59835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55.1</a:t>
            </a:r>
            <a:endParaRPr/>
          </a:p>
        </p:txBody>
      </p:sp>
      <p:sp>
        <p:nvSpPr>
          <p:cNvPr id="819" name="Google Shape;819;p38"/>
          <p:cNvSpPr/>
          <p:nvPr/>
        </p:nvSpPr>
        <p:spPr>
          <a:xfrm>
            <a:off x="59835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18.7</a:t>
            </a:r>
            <a:endParaRPr/>
          </a:p>
        </p:txBody>
      </p:sp>
      <p:sp>
        <p:nvSpPr>
          <p:cNvPr id="820" name="Google Shape;820;p38"/>
          <p:cNvSpPr/>
          <p:nvPr/>
        </p:nvSpPr>
        <p:spPr>
          <a:xfrm>
            <a:off x="59835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17.7</a:t>
            </a:r>
            <a:endParaRPr/>
          </a:p>
        </p:txBody>
      </p:sp>
      <p:sp>
        <p:nvSpPr>
          <p:cNvPr id="821" name="Google Shape;821;p38"/>
          <p:cNvSpPr/>
          <p:nvPr/>
        </p:nvSpPr>
        <p:spPr>
          <a:xfrm>
            <a:off x="59835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8.8</a:t>
            </a:r>
            <a:endParaRPr/>
          </a:p>
        </p:txBody>
      </p:sp>
      <p:sp>
        <p:nvSpPr>
          <p:cNvPr id="822" name="Google Shape;822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39"/>
          <p:cNvSpPr txBox="1"/>
          <p:nvPr>
            <p:ph type="title"/>
          </p:nvPr>
        </p:nvSpPr>
        <p:spPr>
          <a:xfrm>
            <a:off x="311700" y="445025"/>
            <a:ext cx="87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setting: training time difference up to </a:t>
            </a:r>
            <a:r>
              <a:rPr lang="en">
                <a:solidFill>
                  <a:srgbClr val="000000"/>
                </a:solidFill>
              </a:rPr>
              <a:t>1h 40m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28" name="Google Shape;828;p39"/>
          <p:cNvSpPr/>
          <p:nvPr/>
        </p:nvSpPr>
        <p:spPr>
          <a:xfrm>
            <a:off x="18687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29" name="Google Shape;829;p39"/>
          <p:cNvSpPr/>
          <p:nvPr/>
        </p:nvSpPr>
        <p:spPr>
          <a:xfrm>
            <a:off x="18687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0" name="Google Shape;830;p39"/>
          <p:cNvSpPr/>
          <p:nvPr/>
        </p:nvSpPr>
        <p:spPr>
          <a:xfrm>
            <a:off x="18687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1" name="Google Shape;831;p39"/>
          <p:cNvSpPr/>
          <p:nvPr/>
        </p:nvSpPr>
        <p:spPr>
          <a:xfrm>
            <a:off x="18687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2" name="Google Shape;832;p39"/>
          <p:cNvSpPr/>
          <p:nvPr/>
        </p:nvSpPr>
        <p:spPr>
          <a:xfrm>
            <a:off x="18687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3" name="Google Shape;833;p39"/>
          <p:cNvSpPr/>
          <p:nvPr/>
        </p:nvSpPr>
        <p:spPr>
          <a:xfrm>
            <a:off x="18687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4" name="Google Shape;834;p39"/>
          <p:cNvSpPr/>
          <p:nvPr/>
        </p:nvSpPr>
        <p:spPr>
          <a:xfrm>
            <a:off x="32403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(sec)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5" name="Google Shape;835;p39"/>
          <p:cNvSpPr/>
          <p:nvPr/>
        </p:nvSpPr>
        <p:spPr>
          <a:xfrm>
            <a:off x="46119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6" name="Google Shape;836;p39"/>
          <p:cNvSpPr/>
          <p:nvPr/>
        </p:nvSpPr>
        <p:spPr>
          <a:xfrm>
            <a:off x="59835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 SDev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7" name="Google Shape;837;p39"/>
          <p:cNvSpPr/>
          <p:nvPr/>
        </p:nvSpPr>
        <p:spPr>
          <a:xfrm>
            <a:off x="32403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</a:t>
            </a:r>
            <a:endParaRPr/>
          </a:p>
        </p:txBody>
      </p:sp>
      <p:sp>
        <p:nvSpPr>
          <p:cNvPr id="838" name="Google Shape;838;p39"/>
          <p:cNvSpPr/>
          <p:nvPr/>
        </p:nvSpPr>
        <p:spPr>
          <a:xfrm>
            <a:off x="32403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</a:t>
            </a:r>
            <a:endParaRPr/>
          </a:p>
        </p:txBody>
      </p:sp>
      <p:sp>
        <p:nvSpPr>
          <p:cNvPr id="839" name="Google Shape;839;p39"/>
          <p:cNvSpPr/>
          <p:nvPr/>
        </p:nvSpPr>
        <p:spPr>
          <a:xfrm>
            <a:off x="32403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158</a:t>
            </a:r>
            <a:endParaRPr/>
          </a:p>
        </p:txBody>
      </p:sp>
      <p:sp>
        <p:nvSpPr>
          <p:cNvPr id="840" name="Google Shape;840;p39"/>
          <p:cNvSpPr/>
          <p:nvPr/>
        </p:nvSpPr>
        <p:spPr>
          <a:xfrm>
            <a:off x="32403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2,953</a:t>
            </a:r>
            <a:endParaRPr/>
          </a:p>
        </p:txBody>
      </p:sp>
      <p:sp>
        <p:nvSpPr>
          <p:cNvPr id="841" name="Google Shape;841;p39"/>
          <p:cNvSpPr/>
          <p:nvPr/>
        </p:nvSpPr>
        <p:spPr>
          <a:xfrm>
            <a:off x="32403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3,813</a:t>
            </a:r>
            <a:endParaRPr/>
          </a:p>
        </p:txBody>
      </p:sp>
      <p:sp>
        <p:nvSpPr>
          <p:cNvPr id="842" name="Google Shape;842;p39"/>
          <p:cNvSpPr/>
          <p:nvPr/>
        </p:nvSpPr>
        <p:spPr>
          <a:xfrm>
            <a:off x="32403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6,316</a:t>
            </a:r>
            <a:endParaRPr/>
          </a:p>
        </p:txBody>
      </p:sp>
      <p:sp>
        <p:nvSpPr>
          <p:cNvPr id="843" name="Google Shape;843;p39"/>
          <p:cNvSpPr/>
          <p:nvPr/>
        </p:nvSpPr>
        <p:spPr>
          <a:xfrm>
            <a:off x="46119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47.2</a:t>
            </a:r>
            <a:endParaRPr/>
          </a:p>
        </p:txBody>
      </p:sp>
      <p:sp>
        <p:nvSpPr>
          <p:cNvPr id="844" name="Google Shape;844;p39"/>
          <p:cNvSpPr/>
          <p:nvPr/>
        </p:nvSpPr>
        <p:spPr>
          <a:xfrm>
            <a:off x="46119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19.9</a:t>
            </a:r>
            <a:endParaRPr/>
          </a:p>
        </p:txBody>
      </p:sp>
      <p:sp>
        <p:nvSpPr>
          <p:cNvPr id="845" name="Google Shape;845;p39"/>
          <p:cNvSpPr/>
          <p:nvPr/>
        </p:nvSpPr>
        <p:spPr>
          <a:xfrm>
            <a:off x="46119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4,014.8</a:t>
            </a:r>
            <a:endParaRPr/>
          </a:p>
        </p:txBody>
      </p:sp>
      <p:sp>
        <p:nvSpPr>
          <p:cNvPr id="846" name="Google Shape;846;p39"/>
          <p:cNvSpPr/>
          <p:nvPr/>
        </p:nvSpPr>
        <p:spPr>
          <a:xfrm>
            <a:off x="46119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133.2</a:t>
            </a:r>
            <a:endParaRPr/>
          </a:p>
        </p:txBody>
      </p:sp>
      <p:sp>
        <p:nvSpPr>
          <p:cNvPr id="847" name="Google Shape;847;p39"/>
          <p:cNvSpPr/>
          <p:nvPr/>
        </p:nvSpPr>
        <p:spPr>
          <a:xfrm>
            <a:off x="46119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116.5</a:t>
            </a:r>
            <a:endParaRPr/>
          </a:p>
        </p:txBody>
      </p:sp>
      <p:sp>
        <p:nvSpPr>
          <p:cNvPr id="848" name="Google Shape;848;p39"/>
          <p:cNvSpPr/>
          <p:nvPr/>
        </p:nvSpPr>
        <p:spPr>
          <a:xfrm>
            <a:off x="46119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46.0</a:t>
            </a:r>
            <a:endParaRPr/>
          </a:p>
        </p:txBody>
      </p:sp>
      <p:sp>
        <p:nvSpPr>
          <p:cNvPr id="849" name="Google Shape;849;p39"/>
          <p:cNvSpPr/>
          <p:nvPr/>
        </p:nvSpPr>
        <p:spPr>
          <a:xfrm>
            <a:off x="59835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</a:t>
            </a:r>
            <a:endParaRPr/>
          </a:p>
        </p:txBody>
      </p:sp>
      <p:sp>
        <p:nvSpPr>
          <p:cNvPr id="850" name="Google Shape;850;p39"/>
          <p:cNvSpPr/>
          <p:nvPr/>
        </p:nvSpPr>
        <p:spPr>
          <a:xfrm>
            <a:off x="59835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4.0</a:t>
            </a:r>
            <a:endParaRPr/>
          </a:p>
        </p:txBody>
      </p:sp>
      <p:sp>
        <p:nvSpPr>
          <p:cNvPr id="851" name="Google Shape;851;p39"/>
          <p:cNvSpPr/>
          <p:nvPr/>
        </p:nvSpPr>
        <p:spPr>
          <a:xfrm>
            <a:off x="59835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55.1</a:t>
            </a:r>
            <a:endParaRPr/>
          </a:p>
        </p:txBody>
      </p:sp>
      <p:sp>
        <p:nvSpPr>
          <p:cNvPr id="852" name="Google Shape;852;p39"/>
          <p:cNvSpPr/>
          <p:nvPr/>
        </p:nvSpPr>
        <p:spPr>
          <a:xfrm>
            <a:off x="59835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18.7</a:t>
            </a:r>
            <a:endParaRPr/>
          </a:p>
        </p:txBody>
      </p:sp>
      <p:sp>
        <p:nvSpPr>
          <p:cNvPr id="853" name="Google Shape;853;p39"/>
          <p:cNvSpPr/>
          <p:nvPr/>
        </p:nvSpPr>
        <p:spPr>
          <a:xfrm>
            <a:off x="59835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17.7</a:t>
            </a:r>
            <a:endParaRPr/>
          </a:p>
        </p:txBody>
      </p:sp>
      <p:sp>
        <p:nvSpPr>
          <p:cNvPr id="854" name="Google Shape;854;p39"/>
          <p:cNvSpPr/>
          <p:nvPr/>
        </p:nvSpPr>
        <p:spPr>
          <a:xfrm>
            <a:off x="59835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8.8</a:t>
            </a:r>
            <a:endParaRPr/>
          </a:p>
        </p:txBody>
      </p:sp>
      <p:sp>
        <p:nvSpPr>
          <p:cNvPr id="855" name="Google Shape;855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0"/>
          <p:cNvSpPr txBox="1"/>
          <p:nvPr>
            <p:ph type="title"/>
          </p:nvPr>
        </p:nvSpPr>
        <p:spPr>
          <a:xfrm>
            <a:off x="311700" y="445025"/>
            <a:ext cx="87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setting: training time difference up to </a:t>
            </a:r>
            <a:r>
              <a:rPr lang="en">
                <a:solidFill>
                  <a:srgbClr val="000000"/>
                </a:solidFill>
              </a:rPr>
              <a:t>1h 40m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61" name="Google Shape;861;p40"/>
          <p:cNvSpPr/>
          <p:nvPr/>
        </p:nvSpPr>
        <p:spPr>
          <a:xfrm>
            <a:off x="18687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62" name="Google Shape;862;p40"/>
          <p:cNvSpPr/>
          <p:nvPr/>
        </p:nvSpPr>
        <p:spPr>
          <a:xfrm>
            <a:off x="18687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63" name="Google Shape;863;p40"/>
          <p:cNvSpPr/>
          <p:nvPr/>
        </p:nvSpPr>
        <p:spPr>
          <a:xfrm>
            <a:off x="18687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64" name="Google Shape;864;p40"/>
          <p:cNvSpPr/>
          <p:nvPr/>
        </p:nvSpPr>
        <p:spPr>
          <a:xfrm>
            <a:off x="18687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65" name="Google Shape;865;p40"/>
          <p:cNvSpPr/>
          <p:nvPr/>
        </p:nvSpPr>
        <p:spPr>
          <a:xfrm>
            <a:off x="18687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66" name="Google Shape;866;p40"/>
          <p:cNvSpPr/>
          <p:nvPr/>
        </p:nvSpPr>
        <p:spPr>
          <a:xfrm>
            <a:off x="18687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67" name="Google Shape;867;p40"/>
          <p:cNvSpPr/>
          <p:nvPr/>
        </p:nvSpPr>
        <p:spPr>
          <a:xfrm>
            <a:off x="32403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</a:t>
            </a:r>
            <a:endParaRPr/>
          </a:p>
        </p:txBody>
      </p:sp>
      <p:sp>
        <p:nvSpPr>
          <p:cNvPr id="868" name="Google Shape;868;p40"/>
          <p:cNvSpPr/>
          <p:nvPr/>
        </p:nvSpPr>
        <p:spPr>
          <a:xfrm>
            <a:off x="32403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</a:t>
            </a:r>
            <a:endParaRPr/>
          </a:p>
        </p:txBody>
      </p:sp>
      <p:sp>
        <p:nvSpPr>
          <p:cNvPr id="869" name="Google Shape;869;p40"/>
          <p:cNvSpPr/>
          <p:nvPr/>
        </p:nvSpPr>
        <p:spPr>
          <a:xfrm>
            <a:off x="32403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158</a:t>
            </a:r>
            <a:endParaRPr/>
          </a:p>
        </p:txBody>
      </p:sp>
      <p:sp>
        <p:nvSpPr>
          <p:cNvPr id="870" name="Google Shape;870;p40"/>
          <p:cNvSpPr/>
          <p:nvPr/>
        </p:nvSpPr>
        <p:spPr>
          <a:xfrm>
            <a:off x="32403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2,953</a:t>
            </a:r>
            <a:endParaRPr/>
          </a:p>
        </p:txBody>
      </p:sp>
      <p:sp>
        <p:nvSpPr>
          <p:cNvPr id="871" name="Google Shape;871;p40"/>
          <p:cNvSpPr/>
          <p:nvPr/>
        </p:nvSpPr>
        <p:spPr>
          <a:xfrm>
            <a:off x="32403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3,813</a:t>
            </a:r>
            <a:endParaRPr/>
          </a:p>
        </p:txBody>
      </p:sp>
      <p:sp>
        <p:nvSpPr>
          <p:cNvPr id="872" name="Google Shape;872;p40"/>
          <p:cNvSpPr/>
          <p:nvPr/>
        </p:nvSpPr>
        <p:spPr>
          <a:xfrm>
            <a:off x="32403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6,316</a:t>
            </a:r>
            <a:endParaRPr/>
          </a:p>
        </p:txBody>
      </p:sp>
      <p:sp>
        <p:nvSpPr>
          <p:cNvPr id="873" name="Google Shape;873;p40"/>
          <p:cNvSpPr/>
          <p:nvPr/>
        </p:nvSpPr>
        <p:spPr>
          <a:xfrm>
            <a:off x="46119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47.2</a:t>
            </a:r>
            <a:endParaRPr/>
          </a:p>
        </p:txBody>
      </p:sp>
      <p:sp>
        <p:nvSpPr>
          <p:cNvPr id="874" name="Google Shape;874;p40"/>
          <p:cNvSpPr/>
          <p:nvPr/>
        </p:nvSpPr>
        <p:spPr>
          <a:xfrm>
            <a:off x="46119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19.9</a:t>
            </a:r>
            <a:endParaRPr/>
          </a:p>
        </p:txBody>
      </p:sp>
      <p:sp>
        <p:nvSpPr>
          <p:cNvPr id="875" name="Google Shape;875;p40"/>
          <p:cNvSpPr/>
          <p:nvPr/>
        </p:nvSpPr>
        <p:spPr>
          <a:xfrm>
            <a:off x="46119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4,014.8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876" name="Google Shape;876;p40"/>
          <p:cNvSpPr/>
          <p:nvPr/>
        </p:nvSpPr>
        <p:spPr>
          <a:xfrm>
            <a:off x="46119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133.2</a:t>
            </a:r>
            <a:endParaRPr/>
          </a:p>
        </p:txBody>
      </p:sp>
      <p:sp>
        <p:nvSpPr>
          <p:cNvPr id="877" name="Google Shape;877;p40"/>
          <p:cNvSpPr/>
          <p:nvPr/>
        </p:nvSpPr>
        <p:spPr>
          <a:xfrm>
            <a:off x="46119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116.5</a:t>
            </a:r>
            <a:endParaRPr/>
          </a:p>
        </p:txBody>
      </p:sp>
      <p:sp>
        <p:nvSpPr>
          <p:cNvPr id="878" name="Google Shape;878;p40"/>
          <p:cNvSpPr/>
          <p:nvPr/>
        </p:nvSpPr>
        <p:spPr>
          <a:xfrm>
            <a:off x="46119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46.0</a:t>
            </a:r>
            <a:endParaRPr/>
          </a:p>
        </p:txBody>
      </p:sp>
      <p:sp>
        <p:nvSpPr>
          <p:cNvPr id="879" name="Google Shape;879;p40"/>
          <p:cNvSpPr/>
          <p:nvPr/>
        </p:nvSpPr>
        <p:spPr>
          <a:xfrm>
            <a:off x="59835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</a:t>
            </a:r>
            <a:endParaRPr/>
          </a:p>
        </p:txBody>
      </p:sp>
      <p:sp>
        <p:nvSpPr>
          <p:cNvPr id="880" name="Google Shape;880;p40"/>
          <p:cNvSpPr/>
          <p:nvPr/>
        </p:nvSpPr>
        <p:spPr>
          <a:xfrm>
            <a:off x="59835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4.0</a:t>
            </a:r>
            <a:endParaRPr/>
          </a:p>
        </p:txBody>
      </p:sp>
      <p:sp>
        <p:nvSpPr>
          <p:cNvPr id="881" name="Google Shape;881;p40"/>
          <p:cNvSpPr/>
          <p:nvPr/>
        </p:nvSpPr>
        <p:spPr>
          <a:xfrm>
            <a:off x="59835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55.1</a:t>
            </a:r>
            <a:endParaRPr/>
          </a:p>
        </p:txBody>
      </p:sp>
      <p:sp>
        <p:nvSpPr>
          <p:cNvPr id="882" name="Google Shape;882;p40"/>
          <p:cNvSpPr/>
          <p:nvPr/>
        </p:nvSpPr>
        <p:spPr>
          <a:xfrm>
            <a:off x="59835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18.7</a:t>
            </a:r>
            <a:endParaRPr/>
          </a:p>
        </p:txBody>
      </p:sp>
      <p:sp>
        <p:nvSpPr>
          <p:cNvPr id="883" name="Google Shape;883;p40"/>
          <p:cNvSpPr/>
          <p:nvPr/>
        </p:nvSpPr>
        <p:spPr>
          <a:xfrm>
            <a:off x="59835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17.7</a:t>
            </a:r>
            <a:endParaRPr/>
          </a:p>
        </p:txBody>
      </p:sp>
      <p:sp>
        <p:nvSpPr>
          <p:cNvPr id="884" name="Google Shape;884;p40"/>
          <p:cNvSpPr/>
          <p:nvPr/>
        </p:nvSpPr>
        <p:spPr>
          <a:xfrm>
            <a:off x="59835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8.8</a:t>
            </a:r>
            <a:endParaRPr/>
          </a:p>
        </p:txBody>
      </p:sp>
      <p:sp>
        <p:nvSpPr>
          <p:cNvPr id="885" name="Google Shape;88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6" name="Google Shape;886;p40"/>
          <p:cNvSpPr/>
          <p:nvPr/>
        </p:nvSpPr>
        <p:spPr>
          <a:xfrm>
            <a:off x="2407909" y="3397189"/>
            <a:ext cx="2949900" cy="75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Due to runs get stuck at the first epoch due to weight </a:t>
            </a:r>
            <a:r>
              <a:rPr lang="en"/>
              <a:t>initialization</a:t>
            </a:r>
            <a:endParaRPr/>
          </a:p>
        </p:txBody>
      </p:sp>
      <p:cxnSp>
        <p:nvCxnSpPr>
          <p:cNvPr id="887" name="Google Shape;887;p40"/>
          <p:cNvCxnSpPr>
            <a:stCxn id="886" idx="0"/>
          </p:cNvCxnSpPr>
          <p:nvPr/>
        </p:nvCxnSpPr>
        <p:spPr>
          <a:xfrm flipH="1" rot="10800000">
            <a:off x="3882859" y="2900989"/>
            <a:ext cx="951600" cy="496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888" name="Google Shape;888;p40"/>
          <p:cNvSpPr/>
          <p:nvPr/>
        </p:nvSpPr>
        <p:spPr>
          <a:xfrm>
            <a:off x="32403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(sec)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89" name="Google Shape;889;p40"/>
          <p:cNvSpPr/>
          <p:nvPr/>
        </p:nvSpPr>
        <p:spPr>
          <a:xfrm>
            <a:off x="46119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90" name="Google Shape;890;p40"/>
          <p:cNvSpPr/>
          <p:nvPr/>
        </p:nvSpPr>
        <p:spPr>
          <a:xfrm>
            <a:off x="59835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 SDev (%)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41"/>
          <p:cNvSpPr txBox="1"/>
          <p:nvPr>
            <p:ph type="title"/>
          </p:nvPr>
        </p:nvSpPr>
        <p:spPr>
          <a:xfrm>
            <a:off x="311700" y="445025"/>
            <a:ext cx="87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setting: training time difference up to </a:t>
            </a:r>
            <a:r>
              <a:rPr lang="en">
                <a:solidFill>
                  <a:srgbClr val="000000"/>
                </a:solidFill>
              </a:rPr>
              <a:t>1h 40m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96" name="Google Shape;896;p41"/>
          <p:cNvSpPr/>
          <p:nvPr/>
        </p:nvSpPr>
        <p:spPr>
          <a:xfrm>
            <a:off x="18687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97" name="Google Shape;897;p41"/>
          <p:cNvSpPr/>
          <p:nvPr/>
        </p:nvSpPr>
        <p:spPr>
          <a:xfrm>
            <a:off x="18687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98" name="Google Shape;898;p41"/>
          <p:cNvSpPr/>
          <p:nvPr/>
        </p:nvSpPr>
        <p:spPr>
          <a:xfrm>
            <a:off x="18687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99" name="Google Shape;899;p41"/>
          <p:cNvSpPr/>
          <p:nvPr/>
        </p:nvSpPr>
        <p:spPr>
          <a:xfrm>
            <a:off x="18687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00" name="Google Shape;900;p41"/>
          <p:cNvSpPr/>
          <p:nvPr/>
        </p:nvSpPr>
        <p:spPr>
          <a:xfrm>
            <a:off x="18687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01" name="Google Shape;901;p41"/>
          <p:cNvSpPr/>
          <p:nvPr/>
        </p:nvSpPr>
        <p:spPr>
          <a:xfrm>
            <a:off x="18687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02" name="Google Shape;902;p41"/>
          <p:cNvSpPr/>
          <p:nvPr/>
        </p:nvSpPr>
        <p:spPr>
          <a:xfrm>
            <a:off x="32403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</a:t>
            </a:r>
            <a:endParaRPr/>
          </a:p>
        </p:txBody>
      </p:sp>
      <p:sp>
        <p:nvSpPr>
          <p:cNvPr id="903" name="Google Shape;903;p41"/>
          <p:cNvSpPr/>
          <p:nvPr/>
        </p:nvSpPr>
        <p:spPr>
          <a:xfrm>
            <a:off x="32403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</a:t>
            </a:r>
            <a:endParaRPr/>
          </a:p>
        </p:txBody>
      </p:sp>
      <p:sp>
        <p:nvSpPr>
          <p:cNvPr id="904" name="Google Shape;904;p41"/>
          <p:cNvSpPr/>
          <p:nvPr/>
        </p:nvSpPr>
        <p:spPr>
          <a:xfrm>
            <a:off x="32403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158</a:t>
            </a:r>
            <a:endParaRPr/>
          </a:p>
        </p:txBody>
      </p:sp>
      <p:sp>
        <p:nvSpPr>
          <p:cNvPr id="905" name="Google Shape;905;p41"/>
          <p:cNvSpPr/>
          <p:nvPr/>
        </p:nvSpPr>
        <p:spPr>
          <a:xfrm>
            <a:off x="32403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2,953</a:t>
            </a:r>
            <a:endParaRPr/>
          </a:p>
        </p:txBody>
      </p:sp>
      <p:sp>
        <p:nvSpPr>
          <p:cNvPr id="906" name="Google Shape;906;p41"/>
          <p:cNvSpPr/>
          <p:nvPr/>
        </p:nvSpPr>
        <p:spPr>
          <a:xfrm>
            <a:off x="32403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3,813</a:t>
            </a:r>
            <a:endParaRPr/>
          </a:p>
        </p:txBody>
      </p:sp>
      <p:sp>
        <p:nvSpPr>
          <p:cNvPr id="907" name="Google Shape;907;p41"/>
          <p:cNvSpPr/>
          <p:nvPr/>
        </p:nvSpPr>
        <p:spPr>
          <a:xfrm>
            <a:off x="32403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6,316</a:t>
            </a:r>
            <a:endParaRPr/>
          </a:p>
        </p:txBody>
      </p:sp>
      <p:sp>
        <p:nvSpPr>
          <p:cNvPr id="908" name="Google Shape;908;p41"/>
          <p:cNvSpPr/>
          <p:nvPr/>
        </p:nvSpPr>
        <p:spPr>
          <a:xfrm>
            <a:off x="46119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47.2</a:t>
            </a:r>
            <a:endParaRPr/>
          </a:p>
        </p:txBody>
      </p:sp>
      <p:sp>
        <p:nvSpPr>
          <p:cNvPr id="909" name="Google Shape;909;p41"/>
          <p:cNvSpPr/>
          <p:nvPr/>
        </p:nvSpPr>
        <p:spPr>
          <a:xfrm>
            <a:off x="46119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19.9</a:t>
            </a:r>
            <a:endParaRPr/>
          </a:p>
        </p:txBody>
      </p:sp>
      <p:sp>
        <p:nvSpPr>
          <p:cNvPr id="910" name="Google Shape;910;p41"/>
          <p:cNvSpPr/>
          <p:nvPr/>
        </p:nvSpPr>
        <p:spPr>
          <a:xfrm>
            <a:off x="46119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4,014.8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1" name="Google Shape;911;p41"/>
          <p:cNvSpPr/>
          <p:nvPr/>
        </p:nvSpPr>
        <p:spPr>
          <a:xfrm>
            <a:off x="46119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133.2</a:t>
            </a:r>
            <a:endParaRPr/>
          </a:p>
        </p:txBody>
      </p:sp>
      <p:sp>
        <p:nvSpPr>
          <p:cNvPr id="912" name="Google Shape;912;p41"/>
          <p:cNvSpPr/>
          <p:nvPr/>
        </p:nvSpPr>
        <p:spPr>
          <a:xfrm>
            <a:off x="46119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116.5</a:t>
            </a:r>
            <a:endParaRPr/>
          </a:p>
        </p:txBody>
      </p:sp>
      <p:sp>
        <p:nvSpPr>
          <p:cNvPr id="913" name="Google Shape;913;p41"/>
          <p:cNvSpPr/>
          <p:nvPr/>
        </p:nvSpPr>
        <p:spPr>
          <a:xfrm>
            <a:off x="46119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46.0</a:t>
            </a:r>
            <a:endParaRPr/>
          </a:p>
        </p:txBody>
      </p:sp>
      <p:sp>
        <p:nvSpPr>
          <p:cNvPr id="914" name="Google Shape;914;p41"/>
          <p:cNvSpPr/>
          <p:nvPr/>
        </p:nvSpPr>
        <p:spPr>
          <a:xfrm>
            <a:off x="59835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</a:t>
            </a:r>
            <a:endParaRPr/>
          </a:p>
        </p:txBody>
      </p:sp>
      <p:sp>
        <p:nvSpPr>
          <p:cNvPr id="915" name="Google Shape;915;p41"/>
          <p:cNvSpPr/>
          <p:nvPr/>
        </p:nvSpPr>
        <p:spPr>
          <a:xfrm>
            <a:off x="59835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4.0</a:t>
            </a:r>
            <a:endParaRPr/>
          </a:p>
        </p:txBody>
      </p:sp>
      <p:sp>
        <p:nvSpPr>
          <p:cNvPr id="916" name="Google Shape;916;p41"/>
          <p:cNvSpPr/>
          <p:nvPr/>
        </p:nvSpPr>
        <p:spPr>
          <a:xfrm>
            <a:off x="59835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55.1</a:t>
            </a:r>
            <a:endParaRPr/>
          </a:p>
        </p:txBody>
      </p:sp>
      <p:sp>
        <p:nvSpPr>
          <p:cNvPr id="917" name="Google Shape;917;p41"/>
          <p:cNvSpPr/>
          <p:nvPr/>
        </p:nvSpPr>
        <p:spPr>
          <a:xfrm>
            <a:off x="59835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18.7</a:t>
            </a:r>
            <a:endParaRPr/>
          </a:p>
        </p:txBody>
      </p:sp>
      <p:sp>
        <p:nvSpPr>
          <p:cNvPr id="918" name="Google Shape;918;p41"/>
          <p:cNvSpPr/>
          <p:nvPr/>
        </p:nvSpPr>
        <p:spPr>
          <a:xfrm>
            <a:off x="59835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17.7</a:t>
            </a:r>
            <a:endParaRPr/>
          </a:p>
        </p:txBody>
      </p:sp>
      <p:sp>
        <p:nvSpPr>
          <p:cNvPr id="919" name="Google Shape;919;p41"/>
          <p:cNvSpPr/>
          <p:nvPr/>
        </p:nvSpPr>
        <p:spPr>
          <a:xfrm>
            <a:off x="59835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8.8</a:t>
            </a:r>
            <a:endParaRPr/>
          </a:p>
        </p:txBody>
      </p:sp>
      <p:sp>
        <p:nvSpPr>
          <p:cNvPr id="920" name="Google Shape;92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1" name="Google Shape;921;p41"/>
          <p:cNvSpPr/>
          <p:nvPr/>
        </p:nvSpPr>
        <p:spPr>
          <a:xfrm>
            <a:off x="32403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(sec)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22" name="Google Shape;922;p41"/>
          <p:cNvSpPr/>
          <p:nvPr/>
        </p:nvSpPr>
        <p:spPr>
          <a:xfrm>
            <a:off x="46119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23" name="Google Shape;923;p41"/>
          <p:cNvSpPr/>
          <p:nvPr/>
        </p:nvSpPr>
        <p:spPr>
          <a:xfrm>
            <a:off x="59835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 SDev (%)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DL algorithm</a:t>
            </a:r>
            <a:r>
              <a:rPr lang="en"/>
              <a:t> is</a:t>
            </a:r>
            <a:r>
              <a:rPr lang="en"/>
              <a:t> nondeterministic</a:t>
            </a:r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3725" y="2063775"/>
            <a:ext cx="1279223" cy="11441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5034048" y="1419300"/>
            <a:ext cx="34662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For </a:t>
            </a:r>
            <a:r>
              <a:rPr lang="en" sz="2000">
                <a:solidFill>
                  <a:schemeClr val="dk2"/>
                </a:solidFill>
              </a:rPr>
              <a:t>better </a:t>
            </a:r>
            <a:r>
              <a:rPr lang="en" sz="2000">
                <a:solidFill>
                  <a:schemeClr val="dk2"/>
                </a:solidFill>
              </a:rPr>
              <a:t>training efficiency and model accuracy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785595" y="2313677"/>
            <a:ext cx="72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3C78D8"/>
                </a:solidFill>
              </a:rPr>
              <a:t>Run</a:t>
            </a:r>
            <a:endParaRPr b="1" sz="2200">
              <a:solidFill>
                <a:srgbClr val="3C78D8"/>
              </a:solidFill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785600" y="3055752"/>
            <a:ext cx="90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CC0000"/>
                </a:solidFill>
              </a:rPr>
              <a:t>Re</a:t>
            </a:r>
            <a:r>
              <a:rPr b="1" lang="en" sz="2200">
                <a:solidFill>
                  <a:srgbClr val="CC0000"/>
                </a:solidFill>
              </a:rPr>
              <a:t>run</a:t>
            </a:r>
            <a:endParaRPr b="1" sz="2200">
              <a:solidFill>
                <a:srgbClr val="CC0000"/>
              </a:solidFill>
            </a:endParaRPr>
          </a:p>
        </p:txBody>
      </p:sp>
      <p:cxnSp>
        <p:nvCxnSpPr>
          <p:cNvPr id="102" name="Google Shape;102;p15"/>
          <p:cNvCxnSpPr/>
          <p:nvPr/>
        </p:nvCxnSpPr>
        <p:spPr>
          <a:xfrm>
            <a:off x="3695225" y="1488850"/>
            <a:ext cx="0" cy="1042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103" name="Google Shape;103;p15"/>
          <p:cNvSpPr txBox="1"/>
          <p:nvPr/>
        </p:nvSpPr>
        <p:spPr>
          <a:xfrm>
            <a:off x="3900894" y="1792550"/>
            <a:ext cx="63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</a:rPr>
              <a:t>Diff</a:t>
            </a:r>
            <a:endParaRPr b="1" sz="2200">
              <a:solidFill>
                <a:schemeClr val="dk2"/>
              </a:solidFill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1251425" y="1417175"/>
            <a:ext cx="2508350" cy="1467761"/>
          </a:xfrm>
          <a:custGeom>
            <a:rect b="b" l="l" r="r" t="t"/>
            <a:pathLst>
              <a:path extrusionOk="0" h="54246" w="100334">
                <a:moveTo>
                  <a:pt x="0" y="54246"/>
                </a:moveTo>
                <a:cubicBezTo>
                  <a:pt x="16806" y="54246"/>
                  <a:pt x="27520" y="34606"/>
                  <a:pt x="42780" y="27564"/>
                </a:cubicBezTo>
                <a:cubicBezTo>
                  <a:pt x="50744" y="23889"/>
                  <a:pt x="60038" y="24165"/>
                  <a:pt x="68359" y="21390"/>
                </a:cubicBezTo>
                <a:cubicBezTo>
                  <a:pt x="77334" y="18397"/>
                  <a:pt x="84613" y="11521"/>
                  <a:pt x="91734" y="5292"/>
                </a:cubicBezTo>
                <a:cubicBezTo>
                  <a:pt x="94267" y="3076"/>
                  <a:pt x="98466" y="2800"/>
                  <a:pt x="100334" y="0"/>
                </a:cubicBezTo>
              </a:path>
            </a:pathLst>
          </a:cu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5" name="Google Shape;105;p15"/>
          <p:cNvSpPr/>
          <p:nvPr/>
        </p:nvSpPr>
        <p:spPr>
          <a:xfrm>
            <a:off x="1251400" y="2532875"/>
            <a:ext cx="2508338" cy="357435"/>
          </a:xfrm>
          <a:custGeom>
            <a:rect b="b" l="l" r="r" t="t"/>
            <a:pathLst>
              <a:path extrusionOk="0" h="36585" w="95483">
                <a:moveTo>
                  <a:pt x="0" y="36164"/>
                </a:moveTo>
                <a:cubicBezTo>
                  <a:pt x="7066" y="36164"/>
                  <a:pt x="14575" y="37599"/>
                  <a:pt x="21170" y="35061"/>
                </a:cubicBezTo>
                <a:cubicBezTo>
                  <a:pt x="32168" y="30828"/>
                  <a:pt x="39737" y="20265"/>
                  <a:pt x="50278" y="14995"/>
                </a:cubicBezTo>
                <a:cubicBezTo>
                  <a:pt x="56482" y="11893"/>
                  <a:pt x="64362" y="13467"/>
                  <a:pt x="70565" y="10364"/>
                </a:cubicBezTo>
                <a:cubicBezTo>
                  <a:pt x="74313" y="8489"/>
                  <a:pt x="76895" y="4802"/>
                  <a:pt x="80488" y="2646"/>
                </a:cubicBezTo>
                <a:cubicBezTo>
                  <a:pt x="84840" y="35"/>
                  <a:pt x="90407" y="0"/>
                  <a:pt x="95483" y="0"/>
                </a:cubicBez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42"/>
          <p:cNvSpPr txBox="1"/>
          <p:nvPr>
            <p:ph type="title"/>
          </p:nvPr>
        </p:nvSpPr>
        <p:spPr>
          <a:xfrm>
            <a:off x="311700" y="445025"/>
            <a:ext cx="87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setting: training time difference up to </a:t>
            </a:r>
            <a:r>
              <a:rPr lang="en">
                <a:solidFill>
                  <a:srgbClr val="000000"/>
                </a:solidFill>
              </a:rPr>
              <a:t>1h 40m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29" name="Google Shape;929;p42"/>
          <p:cNvSpPr/>
          <p:nvPr/>
        </p:nvSpPr>
        <p:spPr>
          <a:xfrm>
            <a:off x="18687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30" name="Google Shape;930;p42"/>
          <p:cNvSpPr/>
          <p:nvPr/>
        </p:nvSpPr>
        <p:spPr>
          <a:xfrm>
            <a:off x="18687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31" name="Google Shape;931;p42"/>
          <p:cNvSpPr/>
          <p:nvPr/>
        </p:nvSpPr>
        <p:spPr>
          <a:xfrm>
            <a:off x="18687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32" name="Google Shape;932;p42"/>
          <p:cNvSpPr/>
          <p:nvPr/>
        </p:nvSpPr>
        <p:spPr>
          <a:xfrm>
            <a:off x="18687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33" name="Google Shape;933;p42"/>
          <p:cNvSpPr/>
          <p:nvPr/>
        </p:nvSpPr>
        <p:spPr>
          <a:xfrm>
            <a:off x="18687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34" name="Google Shape;934;p42"/>
          <p:cNvSpPr/>
          <p:nvPr/>
        </p:nvSpPr>
        <p:spPr>
          <a:xfrm>
            <a:off x="18687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35" name="Google Shape;935;p42"/>
          <p:cNvSpPr/>
          <p:nvPr/>
        </p:nvSpPr>
        <p:spPr>
          <a:xfrm>
            <a:off x="32403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</a:t>
            </a:r>
            <a:endParaRPr/>
          </a:p>
        </p:txBody>
      </p:sp>
      <p:sp>
        <p:nvSpPr>
          <p:cNvPr id="936" name="Google Shape;936;p42"/>
          <p:cNvSpPr/>
          <p:nvPr/>
        </p:nvSpPr>
        <p:spPr>
          <a:xfrm>
            <a:off x="32403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</a:t>
            </a:r>
            <a:endParaRPr/>
          </a:p>
        </p:txBody>
      </p:sp>
      <p:sp>
        <p:nvSpPr>
          <p:cNvPr id="937" name="Google Shape;937;p42"/>
          <p:cNvSpPr/>
          <p:nvPr/>
        </p:nvSpPr>
        <p:spPr>
          <a:xfrm>
            <a:off x="32403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158</a:t>
            </a:r>
            <a:endParaRPr/>
          </a:p>
        </p:txBody>
      </p:sp>
      <p:sp>
        <p:nvSpPr>
          <p:cNvPr id="938" name="Google Shape;938;p42"/>
          <p:cNvSpPr/>
          <p:nvPr/>
        </p:nvSpPr>
        <p:spPr>
          <a:xfrm>
            <a:off x="32403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2,953</a:t>
            </a:r>
            <a:endParaRPr/>
          </a:p>
        </p:txBody>
      </p:sp>
      <p:sp>
        <p:nvSpPr>
          <p:cNvPr id="939" name="Google Shape;939;p42"/>
          <p:cNvSpPr/>
          <p:nvPr/>
        </p:nvSpPr>
        <p:spPr>
          <a:xfrm>
            <a:off x="32403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3,813</a:t>
            </a:r>
            <a:endParaRPr/>
          </a:p>
        </p:txBody>
      </p:sp>
      <p:sp>
        <p:nvSpPr>
          <p:cNvPr id="940" name="Google Shape;940;p42"/>
          <p:cNvSpPr/>
          <p:nvPr/>
        </p:nvSpPr>
        <p:spPr>
          <a:xfrm>
            <a:off x="32403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6,316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941" name="Google Shape;941;p42"/>
          <p:cNvSpPr/>
          <p:nvPr/>
        </p:nvSpPr>
        <p:spPr>
          <a:xfrm>
            <a:off x="46119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47.2</a:t>
            </a:r>
            <a:endParaRPr/>
          </a:p>
        </p:txBody>
      </p:sp>
      <p:sp>
        <p:nvSpPr>
          <p:cNvPr id="942" name="Google Shape;942;p42"/>
          <p:cNvSpPr/>
          <p:nvPr/>
        </p:nvSpPr>
        <p:spPr>
          <a:xfrm>
            <a:off x="46119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19.9</a:t>
            </a:r>
            <a:endParaRPr/>
          </a:p>
        </p:txBody>
      </p:sp>
      <p:sp>
        <p:nvSpPr>
          <p:cNvPr id="943" name="Google Shape;943;p42"/>
          <p:cNvSpPr/>
          <p:nvPr/>
        </p:nvSpPr>
        <p:spPr>
          <a:xfrm>
            <a:off x="46119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4,014.8</a:t>
            </a:r>
            <a:endParaRPr/>
          </a:p>
        </p:txBody>
      </p:sp>
      <p:sp>
        <p:nvSpPr>
          <p:cNvPr id="944" name="Google Shape;944;p42"/>
          <p:cNvSpPr/>
          <p:nvPr/>
        </p:nvSpPr>
        <p:spPr>
          <a:xfrm>
            <a:off x="46119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133.2</a:t>
            </a:r>
            <a:endParaRPr/>
          </a:p>
        </p:txBody>
      </p:sp>
      <p:sp>
        <p:nvSpPr>
          <p:cNvPr id="945" name="Google Shape;945;p42"/>
          <p:cNvSpPr/>
          <p:nvPr/>
        </p:nvSpPr>
        <p:spPr>
          <a:xfrm>
            <a:off x="46119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116.5</a:t>
            </a:r>
            <a:endParaRPr/>
          </a:p>
        </p:txBody>
      </p:sp>
      <p:sp>
        <p:nvSpPr>
          <p:cNvPr id="946" name="Google Shape;946;p42"/>
          <p:cNvSpPr/>
          <p:nvPr/>
        </p:nvSpPr>
        <p:spPr>
          <a:xfrm>
            <a:off x="46119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46.0</a:t>
            </a:r>
            <a:endParaRPr/>
          </a:p>
        </p:txBody>
      </p:sp>
      <p:sp>
        <p:nvSpPr>
          <p:cNvPr id="947" name="Google Shape;947;p42"/>
          <p:cNvSpPr/>
          <p:nvPr/>
        </p:nvSpPr>
        <p:spPr>
          <a:xfrm>
            <a:off x="59835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</a:t>
            </a:r>
            <a:endParaRPr/>
          </a:p>
        </p:txBody>
      </p:sp>
      <p:sp>
        <p:nvSpPr>
          <p:cNvPr id="948" name="Google Shape;948;p42"/>
          <p:cNvSpPr/>
          <p:nvPr/>
        </p:nvSpPr>
        <p:spPr>
          <a:xfrm>
            <a:off x="59835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4.0</a:t>
            </a:r>
            <a:endParaRPr/>
          </a:p>
        </p:txBody>
      </p:sp>
      <p:sp>
        <p:nvSpPr>
          <p:cNvPr id="949" name="Google Shape;949;p42"/>
          <p:cNvSpPr/>
          <p:nvPr/>
        </p:nvSpPr>
        <p:spPr>
          <a:xfrm>
            <a:off x="59835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55.1</a:t>
            </a:r>
            <a:endParaRPr/>
          </a:p>
        </p:txBody>
      </p:sp>
      <p:sp>
        <p:nvSpPr>
          <p:cNvPr id="950" name="Google Shape;950;p42"/>
          <p:cNvSpPr/>
          <p:nvPr/>
        </p:nvSpPr>
        <p:spPr>
          <a:xfrm>
            <a:off x="59835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18.7</a:t>
            </a:r>
            <a:endParaRPr/>
          </a:p>
        </p:txBody>
      </p:sp>
      <p:sp>
        <p:nvSpPr>
          <p:cNvPr id="951" name="Google Shape;951;p42"/>
          <p:cNvSpPr/>
          <p:nvPr/>
        </p:nvSpPr>
        <p:spPr>
          <a:xfrm>
            <a:off x="59835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17.7</a:t>
            </a:r>
            <a:endParaRPr/>
          </a:p>
        </p:txBody>
      </p:sp>
      <p:sp>
        <p:nvSpPr>
          <p:cNvPr id="952" name="Google Shape;952;p42"/>
          <p:cNvSpPr/>
          <p:nvPr/>
        </p:nvSpPr>
        <p:spPr>
          <a:xfrm>
            <a:off x="59835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8.8</a:t>
            </a:r>
            <a:endParaRPr/>
          </a:p>
        </p:txBody>
      </p:sp>
      <p:sp>
        <p:nvSpPr>
          <p:cNvPr id="953" name="Google Shape;953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4" name="Google Shape;954;p42"/>
          <p:cNvSpPr/>
          <p:nvPr/>
        </p:nvSpPr>
        <p:spPr>
          <a:xfrm>
            <a:off x="2101125" y="4537925"/>
            <a:ext cx="2119500" cy="3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hour and 40 mins</a:t>
            </a:r>
            <a:endParaRPr/>
          </a:p>
        </p:txBody>
      </p:sp>
      <p:cxnSp>
        <p:nvCxnSpPr>
          <p:cNvPr id="955" name="Google Shape;955;p42"/>
          <p:cNvCxnSpPr>
            <a:stCxn id="954" idx="0"/>
          </p:cNvCxnSpPr>
          <p:nvPr/>
        </p:nvCxnSpPr>
        <p:spPr>
          <a:xfrm flipH="1" rot="10800000">
            <a:off x="3160875" y="4308125"/>
            <a:ext cx="409200" cy="229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956" name="Google Shape;956;p42"/>
          <p:cNvSpPr/>
          <p:nvPr/>
        </p:nvSpPr>
        <p:spPr>
          <a:xfrm>
            <a:off x="32403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(sec)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57" name="Google Shape;957;p42"/>
          <p:cNvSpPr/>
          <p:nvPr/>
        </p:nvSpPr>
        <p:spPr>
          <a:xfrm>
            <a:off x="46119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58" name="Google Shape;958;p42"/>
          <p:cNvSpPr/>
          <p:nvPr/>
        </p:nvSpPr>
        <p:spPr>
          <a:xfrm>
            <a:off x="59835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 SDev (%)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43"/>
          <p:cNvSpPr txBox="1"/>
          <p:nvPr>
            <p:ph type="title"/>
          </p:nvPr>
        </p:nvSpPr>
        <p:spPr>
          <a:xfrm>
            <a:off x="127225" y="445025"/>
            <a:ext cx="896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Fixed-seed</a:t>
            </a:r>
            <a:r>
              <a:rPr lang="en"/>
              <a:t>: relative training time difference up to </a:t>
            </a:r>
            <a:r>
              <a:rPr lang="en">
                <a:solidFill>
                  <a:srgbClr val="000000"/>
                </a:solidFill>
              </a:rPr>
              <a:t>145%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64" name="Google Shape;964;p43"/>
          <p:cNvSpPr/>
          <p:nvPr/>
        </p:nvSpPr>
        <p:spPr>
          <a:xfrm>
            <a:off x="18687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65" name="Google Shape;965;p43"/>
          <p:cNvSpPr/>
          <p:nvPr/>
        </p:nvSpPr>
        <p:spPr>
          <a:xfrm>
            <a:off x="18687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66" name="Google Shape;966;p43"/>
          <p:cNvSpPr/>
          <p:nvPr/>
        </p:nvSpPr>
        <p:spPr>
          <a:xfrm>
            <a:off x="18687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LeNet5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67" name="Google Shape;967;p43"/>
          <p:cNvSpPr/>
          <p:nvPr/>
        </p:nvSpPr>
        <p:spPr>
          <a:xfrm>
            <a:off x="18687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ResNet38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68" name="Google Shape;968;p43"/>
          <p:cNvSpPr/>
          <p:nvPr/>
        </p:nvSpPr>
        <p:spPr>
          <a:xfrm>
            <a:off x="18687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ResNet56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69" name="Google Shape;969;p43"/>
          <p:cNvSpPr/>
          <p:nvPr/>
        </p:nvSpPr>
        <p:spPr>
          <a:xfrm>
            <a:off x="18687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WRN-28-10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70" name="Google Shape;970;p43"/>
          <p:cNvSpPr/>
          <p:nvPr/>
        </p:nvSpPr>
        <p:spPr>
          <a:xfrm>
            <a:off x="32403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</a:t>
            </a:r>
            <a:endParaRPr/>
          </a:p>
        </p:txBody>
      </p:sp>
      <p:sp>
        <p:nvSpPr>
          <p:cNvPr id="971" name="Google Shape;971;p43"/>
          <p:cNvSpPr/>
          <p:nvPr/>
        </p:nvSpPr>
        <p:spPr>
          <a:xfrm>
            <a:off x="32403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</a:t>
            </a:r>
            <a:endParaRPr/>
          </a:p>
        </p:txBody>
      </p:sp>
      <p:sp>
        <p:nvSpPr>
          <p:cNvPr id="972" name="Google Shape;972;p43"/>
          <p:cNvSpPr/>
          <p:nvPr/>
        </p:nvSpPr>
        <p:spPr>
          <a:xfrm>
            <a:off x="32403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37</a:t>
            </a:r>
            <a:endParaRPr/>
          </a:p>
        </p:txBody>
      </p:sp>
      <p:sp>
        <p:nvSpPr>
          <p:cNvPr id="973" name="Google Shape;973;p43"/>
          <p:cNvSpPr/>
          <p:nvPr/>
        </p:nvSpPr>
        <p:spPr>
          <a:xfrm>
            <a:off x="32403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2,782</a:t>
            </a:r>
            <a:endParaRPr/>
          </a:p>
        </p:txBody>
      </p:sp>
      <p:sp>
        <p:nvSpPr>
          <p:cNvPr id="974" name="Google Shape;974;p43"/>
          <p:cNvSpPr/>
          <p:nvPr/>
        </p:nvSpPr>
        <p:spPr>
          <a:xfrm>
            <a:off x="32403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4,338</a:t>
            </a:r>
            <a:endParaRPr/>
          </a:p>
        </p:txBody>
      </p:sp>
      <p:sp>
        <p:nvSpPr>
          <p:cNvPr id="975" name="Google Shape;975;p43"/>
          <p:cNvSpPr/>
          <p:nvPr/>
        </p:nvSpPr>
        <p:spPr>
          <a:xfrm>
            <a:off x="32403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5,625</a:t>
            </a:r>
            <a:endParaRPr/>
          </a:p>
        </p:txBody>
      </p:sp>
      <p:sp>
        <p:nvSpPr>
          <p:cNvPr id="976" name="Google Shape;976;p43"/>
          <p:cNvSpPr/>
          <p:nvPr/>
        </p:nvSpPr>
        <p:spPr>
          <a:xfrm>
            <a:off x="46119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14.4</a:t>
            </a:r>
            <a:endParaRPr/>
          </a:p>
        </p:txBody>
      </p:sp>
      <p:sp>
        <p:nvSpPr>
          <p:cNvPr id="977" name="Google Shape;977;p43"/>
          <p:cNvSpPr/>
          <p:nvPr/>
        </p:nvSpPr>
        <p:spPr>
          <a:xfrm>
            <a:off x="46119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20.1</a:t>
            </a:r>
            <a:endParaRPr/>
          </a:p>
        </p:txBody>
      </p:sp>
      <p:sp>
        <p:nvSpPr>
          <p:cNvPr id="978" name="Google Shape;978;p43"/>
          <p:cNvSpPr/>
          <p:nvPr/>
        </p:nvSpPr>
        <p:spPr>
          <a:xfrm>
            <a:off x="46119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30.0</a:t>
            </a:r>
            <a:endParaRPr/>
          </a:p>
        </p:txBody>
      </p:sp>
      <p:sp>
        <p:nvSpPr>
          <p:cNvPr id="979" name="Google Shape;979;p43"/>
          <p:cNvSpPr/>
          <p:nvPr/>
        </p:nvSpPr>
        <p:spPr>
          <a:xfrm>
            <a:off x="46119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115.5</a:t>
            </a:r>
            <a:endParaRPr/>
          </a:p>
        </p:txBody>
      </p:sp>
      <p:sp>
        <p:nvSpPr>
          <p:cNvPr id="980" name="Google Shape;980;p43"/>
          <p:cNvSpPr/>
          <p:nvPr/>
        </p:nvSpPr>
        <p:spPr>
          <a:xfrm>
            <a:off x="46119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</a:rPr>
              <a:t>145.3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981" name="Google Shape;981;p43"/>
          <p:cNvSpPr/>
          <p:nvPr/>
        </p:nvSpPr>
        <p:spPr>
          <a:xfrm>
            <a:off x="46119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38.3</a:t>
            </a:r>
            <a:endParaRPr/>
          </a:p>
        </p:txBody>
      </p:sp>
      <p:sp>
        <p:nvSpPr>
          <p:cNvPr id="982" name="Google Shape;982;p43"/>
          <p:cNvSpPr/>
          <p:nvPr/>
        </p:nvSpPr>
        <p:spPr>
          <a:xfrm>
            <a:off x="5983550" y="1794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3.8</a:t>
            </a:r>
            <a:endParaRPr/>
          </a:p>
        </p:txBody>
      </p:sp>
      <p:sp>
        <p:nvSpPr>
          <p:cNvPr id="983" name="Google Shape;983;p43"/>
          <p:cNvSpPr/>
          <p:nvPr/>
        </p:nvSpPr>
        <p:spPr>
          <a:xfrm>
            <a:off x="5983550" y="2251988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6.2</a:t>
            </a:r>
            <a:endParaRPr/>
          </a:p>
        </p:txBody>
      </p:sp>
      <p:sp>
        <p:nvSpPr>
          <p:cNvPr id="984" name="Google Shape;984;p43"/>
          <p:cNvSpPr/>
          <p:nvPr/>
        </p:nvSpPr>
        <p:spPr>
          <a:xfrm>
            <a:off x="5983550" y="27091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6.0</a:t>
            </a:r>
            <a:endParaRPr/>
          </a:p>
        </p:txBody>
      </p:sp>
      <p:sp>
        <p:nvSpPr>
          <p:cNvPr id="985" name="Google Shape;985;p43"/>
          <p:cNvSpPr/>
          <p:nvPr/>
        </p:nvSpPr>
        <p:spPr>
          <a:xfrm>
            <a:off x="5983550" y="31663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15.9</a:t>
            </a:r>
            <a:endParaRPr/>
          </a:p>
        </p:txBody>
      </p:sp>
      <p:sp>
        <p:nvSpPr>
          <p:cNvPr id="986" name="Google Shape;986;p43"/>
          <p:cNvSpPr/>
          <p:nvPr/>
        </p:nvSpPr>
        <p:spPr>
          <a:xfrm>
            <a:off x="5983550" y="36235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22.5</a:t>
            </a:r>
            <a:endParaRPr/>
          </a:p>
        </p:txBody>
      </p:sp>
      <p:sp>
        <p:nvSpPr>
          <p:cNvPr id="987" name="Google Shape;987;p43"/>
          <p:cNvSpPr/>
          <p:nvPr/>
        </p:nvSpPr>
        <p:spPr>
          <a:xfrm>
            <a:off x="5983550" y="4080725"/>
            <a:ext cx="1210800" cy="298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10.1</a:t>
            </a:r>
            <a:endParaRPr/>
          </a:p>
        </p:txBody>
      </p:sp>
      <p:sp>
        <p:nvSpPr>
          <p:cNvPr id="988" name="Google Shape;988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9" name="Google Shape;989;p43"/>
          <p:cNvSpPr/>
          <p:nvPr/>
        </p:nvSpPr>
        <p:spPr>
          <a:xfrm>
            <a:off x="32403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(sec)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90" name="Google Shape;990;p43"/>
          <p:cNvSpPr/>
          <p:nvPr/>
        </p:nvSpPr>
        <p:spPr>
          <a:xfrm>
            <a:off x="46119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Diff (%)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91" name="Google Shape;991;p43"/>
          <p:cNvSpPr/>
          <p:nvPr/>
        </p:nvSpPr>
        <p:spPr>
          <a:xfrm>
            <a:off x="5983550" y="1063025"/>
            <a:ext cx="1210800" cy="572700"/>
          </a:xfrm>
          <a:prstGeom prst="roundRect">
            <a:avLst>
              <a:gd fmla="val 16667" name="adj"/>
            </a:avLst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Relative SDev (%)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DL researchers and </a:t>
            </a:r>
            <a:r>
              <a:rPr lang="en"/>
              <a:t>practitioners</a:t>
            </a:r>
            <a:r>
              <a:rPr lang="en"/>
              <a:t> survey</a:t>
            </a:r>
            <a:endParaRPr/>
          </a:p>
        </p:txBody>
      </p:sp>
      <p:sp>
        <p:nvSpPr>
          <p:cNvPr id="997" name="Google Shape;997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contributors to popular GitHub DL projects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</a:t>
            </a:r>
            <a:r>
              <a:rPr lang="en"/>
              <a:t>TensorFlow”, “PyTorch”, “CNTK”, “Theano”, “deeplearning”, and “neural-network”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29 questions: three rounds of in-person pilot study</a:t>
            </a:r>
            <a:endParaRPr b="1" sz="2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2600"/>
              <a:t>19,333</a:t>
            </a:r>
            <a:r>
              <a:rPr lang="en"/>
              <a:t> emails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2000"/>
              <a:t>364</a:t>
            </a:r>
            <a:r>
              <a:rPr b="1" lang="en" sz="1400"/>
              <a:t> </a:t>
            </a:r>
            <a:r>
              <a:rPr lang="en" sz="1400"/>
              <a:t>from </a:t>
            </a:r>
            <a:r>
              <a:rPr b="1" lang="en" sz="1400">
                <a:solidFill>
                  <a:srgbClr val="E69138"/>
                </a:solidFill>
              </a:rPr>
              <a:t>Microsoft</a:t>
            </a:r>
            <a:r>
              <a:rPr lang="en" sz="1400"/>
              <a:t>, </a:t>
            </a:r>
            <a:r>
              <a:rPr b="1" lang="en" sz="2000"/>
              <a:t>833</a:t>
            </a:r>
            <a:r>
              <a:rPr b="1" lang="en" sz="1400"/>
              <a:t> </a:t>
            </a:r>
            <a:r>
              <a:rPr lang="en" sz="1400"/>
              <a:t>from </a:t>
            </a:r>
            <a:r>
              <a:rPr b="1" lang="en" sz="1400">
                <a:solidFill>
                  <a:srgbClr val="E69138"/>
                </a:solidFill>
              </a:rPr>
              <a:t>Google</a:t>
            </a:r>
            <a:r>
              <a:rPr lang="en" sz="1400"/>
              <a:t>, and </a:t>
            </a:r>
            <a:r>
              <a:rPr b="1" lang="en" sz="2000"/>
              <a:t>80</a:t>
            </a:r>
            <a:r>
              <a:rPr b="1" lang="en" sz="1400"/>
              <a:t> </a:t>
            </a:r>
            <a:r>
              <a:rPr lang="en" sz="1400"/>
              <a:t>from </a:t>
            </a:r>
            <a:r>
              <a:rPr b="1" lang="en">
                <a:solidFill>
                  <a:srgbClr val="E69138"/>
                </a:solidFill>
              </a:rPr>
              <a:t>NVIDIA</a:t>
            </a:r>
            <a:endParaRPr b="1" sz="1400">
              <a:solidFill>
                <a:srgbClr val="E69138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2000"/>
              <a:t>797</a:t>
            </a:r>
            <a:r>
              <a:rPr b="1" lang="en" sz="1400"/>
              <a:t> </a:t>
            </a:r>
            <a:r>
              <a:rPr lang="en" sz="1400"/>
              <a:t>from </a:t>
            </a:r>
            <a:r>
              <a:rPr b="1" lang="en" sz="1400"/>
              <a:t>U.S. universities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2600"/>
              <a:t>901</a:t>
            </a:r>
            <a:r>
              <a:rPr b="1" lang="en"/>
              <a:t> </a:t>
            </a:r>
            <a:r>
              <a:rPr lang="en"/>
              <a:t>valid </a:t>
            </a:r>
            <a:r>
              <a:rPr lang="en"/>
              <a:t>responses</a:t>
            </a:r>
            <a:endParaRPr/>
          </a:p>
        </p:txBody>
      </p:sp>
      <p:sp>
        <p:nvSpPr>
          <p:cNvPr id="998" name="Google Shape;99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Lack of a</a:t>
            </a:r>
            <a:r>
              <a:rPr lang="en"/>
              <a:t>wareness of NI-factors in DL systems</a:t>
            </a:r>
            <a:endParaRPr/>
          </a:p>
        </p:txBody>
      </p:sp>
      <p:sp>
        <p:nvSpPr>
          <p:cNvPr id="1004" name="Google Shape;1004;p45"/>
          <p:cNvSpPr txBox="1"/>
          <p:nvPr>
            <p:ph idx="1" type="body"/>
          </p:nvPr>
        </p:nvSpPr>
        <p:spPr>
          <a:xfrm>
            <a:off x="311700" y="1396650"/>
            <a:ext cx="8520600" cy="5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“In your opinion, are DL systems deterministic?”</a:t>
            </a:r>
            <a:endParaRPr/>
          </a:p>
        </p:txBody>
      </p:sp>
      <p:sp>
        <p:nvSpPr>
          <p:cNvPr id="1005" name="Google Shape;1005;p45"/>
          <p:cNvSpPr txBox="1"/>
          <p:nvPr>
            <p:ph idx="1" type="body"/>
          </p:nvPr>
        </p:nvSpPr>
        <p:spPr>
          <a:xfrm>
            <a:off x="311700" y="3118050"/>
            <a:ext cx="8520600" cy="5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“Do you expect fixed-seed identical DL training runs to be deterministic?”</a:t>
            </a:r>
            <a:endParaRPr/>
          </a:p>
        </p:txBody>
      </p:sp>
      <p:pic>
        <p:nvPicPr>
          <p:cNvPr id="1006" name="Google Shape;1006;p45"/>
          <p:cNvPicPr preferRelativeResize="0"/>
          <p:nvPr/>
        </p:nvPicPr>
        <p:blipFill rotWithShape="1">
          <a:blip r:embed="rId3">
            <a:alphaModFix/>
          </a:blip>
          <a:srcRect b="21730" l="29579" r="3904" t="51957"/>
          <a:stretch/>
        </p:blipFill>
        <p:spPr>
          <a:xfrm>
            <a:off x="1738388" y="3809377"/>
            <a:ext cx="5667224" cy="50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7" name="Google Shape;1007;p45"/>
          <p:cNvPicPr preferRelativeResize="0"/>
          <p:nvPr/>
        </p:nvPicPr>
        <p:blipFill rotWithShape="1">
          <a:blip r:embed="rId3">
            <a:alphaModFix/>
          </a:blip>
          <a:srcRect b="47875" l="29571" r="3917" t="25813"/>
          <a:stretch/>
        </p:blipFill>
        <p:spPr>
          <a:xfrm>
            <a:off x="1738388" y="2088150"/>
            <a:ext cx="5667224" cy="50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8" name="Google Shape;1008;p45"/>
          <p:cNvSpPr txBox="1"/>
          <p:nvPr/>
        </p:nvSpPr>
        <p:spPr>
          <a:xfrm>
            <a:off x="1749075" y="2329025"/>
            <a:ext cx="17766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Yes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09" name="Google Shape;1009;p45"/>
          <p:cNvSpPr txBox="1"/>
          <p:nvPr/>
        </p:nvSpPr>
        <p:spPr>
          <a:xfrm>
            <a:off x="3501675" y="2329025"/>
            <a:ext cx="12531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Maybe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10" name="Google Shape;1010;p45"/>
          <p:cNvSpPr txBox="1"/>
          <p:nvPr/>
        </p:nvSpPr>
        <p:spPr>
          <a:xfrm>
            <a:off x="4752680" y="2329025"/>
            <a:ext cx="12531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No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11" name="Google Shape;1011;p45"/>
          <p:cNvSpPr txBox="1"/>
          <p:nvPr/>
        </p:nvSpPr>
        <p:spPr>
          <a:xfrm>
            <a:off x="1749075" y="4029275"/>
            <a:ext cx="35385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Yes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12" name="Google Shape;1012;p45"/>
          <p:cNvSpPr txBox="1"/>
          <p:nvPr/>
        </p:nvSpPr>
        <p:spPr>
          <a:xfrm>
            <a:off x="5287627" y="4029275"/>
            <a:ext cx="11601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Maybe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13" name="Google Shape;1013;p45"/>
          <p:cNvSpPr txBox="1"/>
          <p:nvPr/>
        </p:nvSpPr>
        <p:spPr>
          <a:xfrm>
            <a:off x="6440550" y="4029275"/>
            <a:ext cx="975600" cy="2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No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14" name="Google Shape;101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Variance underestimation - most extreme case</a:t>
            </a:r>
            <a:endParaRPr/>
          </a:p>
        </p:txBody>
      </p:sp>
      <p:pic>
        <p:nvPicPr>
          <p:cNvPr id="1020" name="Google Shape;1020;p46"/>
          <p:cNvPicPr preferRelativeResize="0"/>
          <p:nvPr/>
        </p:nvPicPr>
        <p:blipFill rotWithShape="1">
          <a:blip r:embed="rId3">
            <a:alphaModFix/>
          </a:blip>
          <a:srcRect b="74729" l="0" r="0" t="0"/>
          <a:stretch/>
        </p:blipFill>
        <p:spPr>
          <a:xfrm>
            <a:off x="191500" y="3887784"/>
            <a:ext cx="8760999" cy="70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1" name="Google Shape;10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2" name="Google Shape;1022;p46"/>
          <p:cNvPicPr preferRelativeResize="0"/>
          <p:nvPr/>
        </p:nvPicPr>
        <p:blipFill rotWithShape="1">
          <a:blip r:embed="rId3">
            <a:alphaModFix/>
          </a:blip>
          <a:srcRect b="58727" l="0" r="0" t="25387"/>
          <a:stretch/>
        </p:blipFill>
        <p:spPr>
          <a:xfrm>
            <a:off x="197937" y="1348397"/>
            <a:ext cx="8760999" cy="44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" name="Google Shape;1023;p46"/>
          <p:cNvPicPr preferRelativeResize="0"/>
          <p:nvPr/>
        </p:nvPicPr>
        <p:blipFill rotWithShape="1">
          <a:blip r:embed="rId3">
            <a:alphaModFix/>
          </a:blip>
          <a:srcRect b="29400" l="0" r="0" t="54715"/>
          <a:stretch/>
        </p:blipFill>
        <p:spPr>
          <a:xfrm>
            <a:off x="196717" y="2643797"/>
            <a:ext cx="8760999" cy="445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4" name="Google Shape;1024;p46"/>
          <p:cNvCxnSpPr/>
          <p:nvPr/>
        </p:nvCxnSpPr>
        <p:spPr>
          <a:xfrm>
            <a:off x="2424825" y="1789700"/>
            <a:ext cx="0" cy="237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25" name="Google Shape;1025;p46"/>
          <p:cNvCxnSpPr/>
          <p:nvPr/>
        </p:nvCxnSpPr>
        <p:spPr>
          <a:xfrm>
            <a:off x="7393400" y="1789700"/>
            <a:ext cx="0" cy="237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26" name="Google Shape;1026;p46"/>
          <p:cNvCxnSpPr/>
          <p:nvPr/>
        </p:nvCxnSpPr>
        <p:spPr>
          <a:xfrm>
            <a:off x="2424825" y="3085100"/>
            <a:ext cx="0" cy="237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27" name="Google Shape;1027;p46"/>
          <p:cNvCxnSpPr/>
          <p:nvPr/>
        </p:nvCxnSpPr>
        <p:spPr>
          <a:xfrm>
            <a:off x="7766450" y="3085100"/>
            <a:ext cx="0" cy="237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28" name="Google Shape;1028;p46"/>
          <p:cNvSpPr txBox="1"/>
          <p:nvPr/>
        </p:nvSpPr>
        <p:spPr>
          <a:xfrm>
            <a:off x="2669425" y="1859950"/>
            <a:ext cx="44844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69138"/>
                </a:solidFill>
              </a:rPr>
              <a:t>80.9%</a:t>
            </a:r>
            <a:r>
              <a:rPr lang="en" sz="1600"/>
              <a:t> expect less than </a:t>
            </a:r>
            <a:r>
              <a:rPr lang="en" sz="1600">
                <a:solidFill>
                  <a:srgbClr val="E69138"/>
                </a:solidFill>
              </a:rPr>
              <a:t>5%</a:t>
            </a:r>
            <a:r>
              <a:rPr lang="en" sz="1600"/>
              <a:t> accuracy difference</a:t>
            </a:r>
            <a:endParaRPr sz="1600"/>
          </a:p>
        </p:txBody>
      </p:sp>
      <p:cxnSp>
        <p:nvCxnSpPr>
          <p:cNvPr id="1029" name="Google Shape;1029;p46"/>
          <p:cNvCxnSpPr>
            <a:stCxn id="1028" idx="1"/>
          </p:cNvCxnSpPr>
          <p:nvPr/>
        </p:nvCxnSpPr>
        <p:spPr>
          <a:xfrm rot="10800000">
            <a:off x="2417125" y="2026900"/>
            <a:ext cx="252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0" name="Google Shape;1030;p46"/>
          <p:cNvCxnSpPr>
            <a:stCxn id="1028" idx="3"/>
          </p:cNvCxnSpPr>
          <p:nvPr/>
        </p:nvCxnSpPr>
        <p:spPr>
          <a:xfrm>
            <a:off x="7153825" y="2026900"/>
            <a:ext cx="24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1" name="Google Shape;1031;p46"/>
          <p:cNvSpPr txBox="1"/>
          <p:nvPr/>
        </p:nvSpPr>
        <p:spPr>
          <a:xfrm>
            <a:off x="2815301" y="3147375"/>
            <a:ext cx="45780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69138"/>
                </a:solidFill>
              </a:rPr>
              <a:t>86.8%</a:t>
            </a:r>
            <a:r>
              <a:rPr lang="en" sz="1600"/>
              <a:t> expect less than </a:t>
            </a:r>
            <a:r>
              <a:rPr lang="en" sz="1600">
                <a:solidFill>
                  <a:srgbClr val="E69138"/>
                </a:solidFill>
              </a:rPr>
              <a:t>2</a:t>
            </a:r>
            <a:r>
              <a:rPr lang="en" sz="1600">
                <a:solidFill>
                  <a:srgbClr val="E69138"/>
                </a:solidFill>
              </a:rPr>
              <a:t>%</a:t>
            </a:r>
            <a:r>
              <a:rPr lang="en" sz="1600"/>
              <a:t> accuracy difference</a:t>
            </a:r>
            <a:endParaRPr sz="1600"/>
          </a:p>
        </p:txBody>
      </p:sp>
      <p:cxnSp>
        <p:nvCxnSpPr>
          <p:cNvPr id="1032" name="Google Shape;1032;p46"/>
          <p:cNvCxnSpPr>
            <a:stCxn id="1031" idx="1"/>
          </p:cNvCxnSpPr>
          <p:nvPr/>
        </p:nvCxnSpPr>
        <p:spPr>
          <a:xfrm rot="10800000">
            <a:off x="2433101" y="3314325"/>
            <a:ext cx="382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3" name="Google Shape;1033;p46"/>
          <p:cNvCxnSpPr>
            <a:stCxn id="1031" idx="3"/>
          </p:cNvCxnSpPr>
          <p:nvPr/>
        </p:nvCxnSpPr>
        <p:spPr>
          <a:xfrm>
            <a:off x="7393301" y="3314325"/>
            <a:ext cx="359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DL-training </a:t>
            </a:r>
            <a:r>
              <a:rPr lang="en"/>
              <a:t>literature</a:t>
            </a:r>
            <a:r>
              <a:rPr lang="en"/>
              <a:t> survey</a:t>
            </a:r>
            <a:endParaRPr/>
          </a:p>
        </p:txBody>
      </p:sp>
      <p:sp>
        <p:nvSpPr>
          <p:cNvPr id="1039" name="Google Shape;1039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454 randomly sampled papers from r</a:t>
            </a:r>
            <a:r>
              <a:rPr lang="en"/>
              <a:t>ecent top conferences: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SE, systems</a:t>
            </a:r>
            <a:r>
              <a:rPr lang="en"/>
              <a:t>, and AI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225 </a:t>
            </a:r>
            <a:r>
              <a:rPr lang="en"/>
              <a:t>relevant</a:t>
            </a:r>
            <a:r>
              <a:rPr lang="en"/>
              <a:t> papers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Papers contain training of DL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Only</a:t>
            </a:r>
            <a:r>
              <a:rPr b="1" lang="en" sz="2600"/>
              <a:t> </a:t>
            </a:r>
            <a:r>
              <a:rPr b="1" lang="en" sz="2600"/>
              <a:t>19.5±3%</a:t>
            </a:r>
            <a:r>
              <a:rPr lang="en"/>
              <a:t> use multiple identical training runs to evaluate their approaches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25.0±4% for SE-systems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18.7±3% for AI conferences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23 papers use similar network but report improvement of less than 2.9% without considering variance.</a:t>
            </a:r>
            <a:endParaRPr/>
          </a:p>
        </p:txBody>
      </p:sp>
      <p:sp>
        <p:nvSpPr>
          <p:cNvPr id="1040" name="Google Shape;104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Eleven (11) findings*: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Up to </a:t>
            </a:r>
            <a:r>
              <a:rPr b="1" lang="en" sz="1900">
                <a:solidFill>
                  <a:srgbClr val="D9D9D9"/>
                </a:solidFill>
              </a:rPr>
              <a:t>10.8%</a:t>
            </a:r>
            <a:r>
              <a:rPr lang="en">
                <a:solidFill>
                  <a:srgbClr val="D9D9D9"/>
                </a:solidFill>
              </a:rPr>
              <a:t> accuracy gap among </a:t>
            </a:r>
            <a:r>
              <a:rPr b="1" lang="en">
                <a:solidFill>
                  <a:srgbClr val="D9D9D9"/>
                </a:solidFill>
              </a:rPr>
              <a:t>identical runs; </a:t>
            </a:r>
            <a:r>
              <a:rPr lang="en">
                <a:solidFill>
                  <a:srgbClr val="D9D9D9"/>
                </a:solidFill>
              </a:rPr>
              <a:t>Up to </a:t>
            </a:r>
            <a:r>
              <a:rPr b="1" lang="en" sz="1900">
                <a:solidFill>
                  <a:srgbClr val="D9D9D9"/>
                </a:solidFill>
              </a:rPr>
              <a:t>2.9%</a:t>
            </a:r>
            <a:r>
              <a:rPr lang="en">
                <a:solidFill>
                  <a:srgbClr val="D9D9D9"/>
                </a:solidFill>
              </a:rPr>
              <a:t> from </a:t>
            </a:r>
            <a:r>
              <a:rPr b="1" lang="en">
                <a:solidFill>
                  <a:srgbClr val="D9D9D9"/>
                </a:solidFill>
              </a:rPr>
              <a:t>implementations</a:t>
            </a:r>
            <a:endParaRPr b="1"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Up to </a:t>
            </a:r>
            <a:r>
              <a:rPr b="1" lang="en" sz="1900">
                <a:solidFill>
                  <a:srgbClr val="D9D9D9"/>
                </a:solidFill>
              </a:rPr>
              <a:t>52.4%</a:t>
            </a:r>
            <a:r>
              <a:rPr lang="en">
                <a:solidFill>
                  <a:srgbClr val="D9D9D9"/>
                </a:solidFill>
              </a:rPr>
              <a:t> per-class accuracy gap and </a:t>
            </a:r>
            <a:r>
              <a:rPr b="1" lang="en" sz="1900">
                <a:solidFill>
                  <a:srgbClr val="D9D9D9"/>
                </a:solidFill>
              </a:rPr>
              <a:t>145%</a:t>
            </a:r>
            <a:r>
              <a:rPr lang="en">
                <a:solidFill>
                  <a:srgbClr val="D9D9D9"/>
                </a:solidFill>
              </a:rPr>
              <a:t> training time gap from</a:t>
            </a:r>
            <a:r>
              <a:rPr b="1" lang="en">
                <a:solidFill>
                  <a:srgbClr val="D9D9D9"/>
                </a:solidFill>
              </a:rPr>
              <a:t> implementations </a:t>
            </a:r>
            <a:endParaRPr b="1"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b="1" lang="en" sz="1900">
                <a:solidFill>
                  <a:srgbClr val="D9D9D9"/>
                </a:solidFill>
              </a:rPr>
              <a:t>83.8%</a:t>
            </a:r>
            <a:r>
              <a:rPr lang="en">
                <a:solidFill>
                  <a:srgbClr val="D9D9D9"/>
                </a:solidFill>
              </a:rPr>
              <a:t> are </a:t>
            </a:r>
            <a:r>
              <a:rPr b="1" lang="en">
                <a:solidFill>
                  <a:srgbClr val="D9D9D9"/>
                </a:solidFill>
              </a:rPr>
              <a:t>unaware of or unsure about implementation-level variance</a:t>
            </a:r>
            <a:endParaRPr b="1"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Only </a:t>
            </a:r>
            <a:r>
              <a:rPr b="1" lang="en" sz="1900">
                <a:solidFill>
                  <a:srgbClr val="D9D9D9"/>
                </a:solidFill>
              </a:rPr>
              <a:t>19.5±3%</a:t>
            </a:r>
            <a:r>
              <a:rPr lang="en">
                <a:solidFill>
                  <a:srgbClr val="D9D9D9"/>
                </a:solidFill>
              </a:rPr>
              <a:t> of papers in recent top conferences use multiple identical training runs to </a:t>
            </a:r>
            <a:r>
              <a:rPr b="1" lang="en">
                <a:solidFill>
                  <a:srgbClr val="D9D9D9"/>
                </a:solidFill>
              </a:rPr>
              <a:t>quantify the variance</a:t>
            </a:r>
            <a:r>
              <a:rPr lang="en">
                <a:solidFill>
                  <a:srgbClr val="D9D9D9"/>
                </a:solidFill>
              </a:rPr>
              <a:t> of their DL approaches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Raise the awareness of DL variance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Better research validity and reproducibility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Deterministic debugging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046" name="Google Shape;1046;p48"/>
          <p:cNvSpPr txBox="1"/>
          <p:nvPr>
            <p:ph type="title"/>
          </p:nvPr>
        </p:nvSpPr>
        <p:spPr>
          <a:xfrm>
            <a:off x="277425" y="438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047" name="Google Shape;104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Eleven (11) findings*: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</a:t>
            </a:r>
            <a:r>
              <a:rPr lang="en"/>
              <a:t>p to </a:t>
            </a:r>
            <a:r>
              <a:rPr b="1" lang="en" sz="1900">
                <a:solidFill>
                  <a:srgbClr val="E69138"/>
                </a:solidFill>
              </a:rPr>
              <a:t>10.8%</a:t>
            </a:r>
            <a:r>
              <a:rPr lang="en"/>
              <a:t> accuracy gap among </a:t>
            </a:r>
            <a:r>
              <a:rPr b="1" lang="en"/>
              <a:t>identical runs; </a:t>
            </a:r>
            <a:r>
              <a:rPr lang="en"/>
              <a:t>Up to </a:t>
            </a:r>
            <a:r>
              <a:rPr b="1" lang="en" sz="1900">
                <a:solidFill>
                  <a:srgbClr val="E69138"/>
                </a:solidFill>
              </a:rPr>
              <a:t>2.9%</a:t>
            </a:r>
            <a:r>
              <a:rPr lang="en"/>
              <a:t> from </a:t>
            </a:r>
            <a:r>
              <a:rPr b="1" lang="en"/>
              <a:t>implementations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Up to </a:t>
            </a:r>
            <a:r>
              <a:rPr b="1" lang="en" sz="1900">
                <a:solidFill>
                  <a:srgbClr val="E69138"/>
                </a:solidFill>
              </a:rPr>
              <a:t>52.4</a:t>
            </a:r>
            <a:r>
              <a:rPr b="1" lang="en" sz="1900">
                <a:solidFill>
                  <a:srgbClr val="E69138"/>
                </a:solidFill>
              </a:rPr>
              <a:t>%</a:t>
            </a:r>
            <a:r>
              <a:rPr lang="en"/>
              <a:t> per-class accuracy gap and </a:t>
            </a:r>
            <a:r>
              <a:rPr b="1" lang="en" sz="1900">
                <a:solidFill>
                  <a:srgbClr val="E69138"/>
                </a:solidFill>
              </a:rPr>
              <a:t>145</a:t>
            </a:r>
            <a:r>
              <a:rPr b="1" lang="en" sz="1900">
                <a:solidFill>
                  <a:srgbClr val="E69138"/>
                </a:solidFill>
              </a:rPr>
              <a:t>%</a:t>
            </a:r>
            <a:r>
              <a:rPr lang="en"/>
              <a:t> training time gap </a:t>
            </a:r>
            <a:r>
              <a:rPr lang="en"/>
              <a:t>from</a:t>
            </a:r>
            <a:r>
              <a:rPr b="1" lang="en"/>
              <a:t> implementations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1900">
                <a:solidFill>
                  <a:srgbClr val="E69138"/>
                </a:solidFill>
              </a:rPr>
              <a:t>83.8%</a:t>
            </a:r>
            <a:r>
              <a:rPr lang="en"/>
              <a:t> are </a:t>
            </a:r>
            <a:r>
              <a:rPr b="1" lang="en"/>
              <a:t>unaware of or unsure about implementation-level variance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Only </a:t>
            </a:r>
            <a:r>
              <a:rPr b="1" lang="en" sz="1900">
                <a:solidFill>
                  <a:srgbClr val="E69138"/>
                </a:solidFill>
              </a:rPr>
              <a:t>19.5±3%</a:t>
            </a:r>
            <a:r>
              <a:rPr lang="en"/>
              <a:t> of papers in recent top conferences use multiple identical training runs to </a:t>
            </a:r>
            <a:r>
              <a:rPr b="1" lang="en"/>
              <a:t>quantify the variance</a:t>
            </a:r>
            <a:r>
              <a:rPr lang="en"/>
              <a:t> of their DL approaches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Raise the awareness of DL variance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Better research validity and reproducibility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Deterministic debugging</a:t>
            </a:r>
            <a:endParaRPr/>
          </a:p>
        </p:txBody>
      </p:sp>
      <p:sp>
        <p:nvSpPr>
          <p:cNvPr id="1048" name="Google Shape;1048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9" name="Google Shape;1049;p48"/>
          <p:cNvSpPr txBox="1"/>
          <p:nvPr/>
        </p:nvSpPr>
        <p:spPr>
          <a:xfrm>
            <a:off x="2573069" y="4419600"/>
            <a:ext cx="6082800" cy="1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*Refer to our paper for more findings and details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Implications and suggestions</a:t>
            </a:r>
            <a:endParaRPr/>
          </a:p>
        </p:txBody>
      </p:sp>
      <p:sp>
        <p:nvSpPr>
          <p:cNvPr id="1055" name="Google Shape;1055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the stability of training implementation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Deterministic libraries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Training replay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 reproducibility and validity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Number of reruns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Improvement in reproducibility should take into account variance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Transparency in sharing reproducible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Variance might create better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Less expensive training variance estimation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Hyperparameter tuning</a:t>
            </a:r>
            <a:endParaRPr/>
          </a:p>
        </p:txBody>
      </p:sp>
      <p:sp>
        <p:nvSpPr>
          <p:cNvPr id="1056" name="Google Shape;1056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Big</a:t>
            </a:r>
            <a:r>
              <a:rPr lang="en"/>
              <a:t> accuracy differences between runs</a:t>
            </a:r>
            <a:endParaRPr/>
          </a:p>
        </p:txBody>
      </p:sp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785595" y="2313677"/>
            <a:ext cx="72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3C78D8"/>
                </a:solidFill>
              </a:rPr>
              <a:t>Run</a:t>
            </a:r>
            <a:endParaRPr b="1" sz="2200">
              <a:solidFill>
                <a:srgbClr val="3C78D8"/>
              </a:solidFill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785600" y="3055752"/>
            <a:ext cx="90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CC0000"/>
                </a:solidFill>
              </a:rPr>
              <a:t>Rerun</a:t>
            </a:r>
            <a:endParaRPr b="1" sz="2200">
              <a:solidFill>
                <a:srgbClr val="CC0000"/>
              </a:solidFill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3900894" y="1792550"/>
            <a:ext cx="63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</a:rPr>
              <a:t>Diff</a:t>
            </a:r>
            <a:endParaRPr b="1" sz="2200">
              <a:solidFill>
                <a:schemeClr val="dk2"/>
              </a:solidFill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5083800" y="1939850"/>
            <a:ext cx="3824700" cy="8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U</a:t>
            </a:r>
            <a:r>
              <a:rPr lang="en" sz="1800">
                <a:solidFill>
                  <a:schemeClr val="dk2"/>
                </a:solidFill>
              </a:rPr>
              <a:t>p to </a:t>
            </a:r>
            <a:r>
              <a:rPr b="1" lang="en" sz="2600">
                <a:solidFill>
                  <a:srgbClr val="E69138"/>
                </a:solidFill>
              </a:rPr>
              <a:t>10.8%</a:t>
            </a:r>
            <a:r>
              <a:rPr b="1" lang="en" sz="2600">
                <a:solidFill>
                  <a:srgbClr val="3C78D8"/>
                </a:solidFill>
              </a:rPr>
              <a:t> </a:t>
            </a:r>
            <a:r>
              <a:rPr lang="en" sz="1800">
                <a:solidFill>
                  <a:schemeClr val="dk2"/>
                </a:solidFill>
              </a:rPr>
              <a:t>accuracy difference by </a:t>
            </a:r>
            <a:r>
              <a:rPr b="1" i="1" lang="en" sz="1800">
                <a:solidFill>
                  <a:schemeClr val="dk2"/>
                </a:solidFill>
              </a:rPr>
              <a:t>simply rerunning</a:t>
            </a:r>
            <a:endParaRPr b="1" i="1" sz="1800">
              <a:solidFill>
                <a:schemeClr val="dk2"/>
              </a:solidFill>
            </a:endParaRPr>
          </a:p>
        </p:txBody>
      </p:sp>
      <p:cxnSp>
        <p:nvCxnSpPr>
          <p:cNvPr id="116" name="Google Shape;116;p16"/>
          <p:cNvCxnSpPr>
            <a:stCxn id="115" idx="1"/>
            <a:endCxn id="114" idx="3"/>
          </p:cNvCxnSpPr>
          <p:nvPr/>
        </p:nvCxnSpPr>
        <p:spPr>
          <a:xfrm rot="10800000">
            <a:off x="4533000" y="1989500"/>
            <a:ext cx="550800" cy="399600"/>
          </a:xfrm>
          <a:prstGeom prst="curvedConnector3">
            <a:avLst>
              <a:gd fmla="val 5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17" name="Google Shape;117;p16"/>
          <p:cNvSpPr txBox="1"/>
          <p:nvPr/>
        </p:nvSpPr>
        <p:spPr>
          <a:xfrm>
            <a:off x="1274250" y="3821750"/>
            <a:ext cx="71982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Most – </a:t>
            </a:r>
            <a:r>
              <a:rPr b="1" lang="en" sz="2600">
                <a:solidFill>
                  <a:srgbClr val="E69138"/>
                </a:solidFill>
              </a:rPr>
              <a:t>80.9%</a:t>
            </a:r>
            <a:r>
              <a:rPr lang="en" sz="1800">
                <a:solidFill>
                  <a:schemeClr val="dk2"/>
                </a:solidFill>
              </a:rPr>
              <a:t> – of the surveyed researchers and practitioners underestimate the difference in accuracy to be </a:t>
            </a:r>
            <a:r>
              <a:rPr b="1" i="1" lang="en" sz="1800">
                <a:solidFill>
                  <a:schemeClr val="dk2"/>
                </a:solidFill>
              </a:rPr>
              <a:t>&lt; 5%</a:t>
            </a:r>
            <a:r>
              <a:rPr lang="en" sz="1800">
                <a:solidFill>
                  <a:schemeClr val="dk2"/>
                </a:solidFill>
              </a:rPr>
              <a:t>.</a:t>
            </a:r>
            <a:endParaRPr/>
          </a:p>
        </p:txBody>
      </p:sp>
      <p:cxnSp>
        <p:nvCxnSpPr>
          <p:cNvPr id="118" name="Google Shape;118;p16"/>
          <p:cNvCxnSpPr>
            <a:stCxn id="114" idx="2"/>
            <a:endCxn id="117" idx="0"/>
          </p:cNvCxnSpPr>
          <p:nvPr/>
        </p:nvCxnSpPr>
        <p:spPr>
          <a:xfrm flipH="1" rot="-5400000">
            <a:off x="3727344" y="2675750"/>
            <a:ext cx="1635600" cy="65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119" name="Google Shape;119;p16"/>
          <p:cNvCxnSpPr/>
          <p:nvPr/>
        </p:nvCxnSpPr>
        <p:spPr>
          <a:xfrm>
            <a:off x="3695375" y="1488475"/>
            <a:ext cx="0" cy="104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120" name="Google Shape;120;p16"/>
          <p:cNvSpPr/>
          <p:nvPr/>
        </p:nvSpPr>
        <p:spPr>
          <a:xfrm>
            <a:off x="1251425" y="1417175"/>
            <a:ext cx="2508350" cy="1467761"/>
          </a:xfrm>
          <a:custGeom>
            <a:rect b="b" l="l" r="r" t="t"/>
            <a:pathLst>
              <a:path extrusionOk="0" h="54246" w="100334">
                <a:moveTo>
                  <a:pt x="0" y="54246"/>
                </a:moveTo>
                <a:cubicBezTo>
                  <a:pt x="16806" y="54246"/>
                  <a:pt x="27520" y="34606"/>
                  <a:pt x="42780" y="27564"/>
                </a:cubicBezTo>
                <a:cubicBezTo>
                  <a:pt x="50744" y="23889"/>
                  <a:pt x="60038" y="24165"/>
                  <a:pt x="68359" y="21390"/>
                </a:cubicBezTo>
                <a:cubicBezTo>
                  <a:pt x="77334" y="18397"/>
                  <a:pt x="84613" y="11521"/>
                  <a:pt x="91734" y="5292"/>
                </a:cubicBezTo>
                <a:cubicBezTo>
                  <a:pt x="94267" y="3076"/>
                  <a:pt x="98466" y="2800"/>
                  <a:pt x="100334" y="0"/>
                </a:cubicBezTo>
              </a:path>
            </a:pathLst>
          </a:cu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1" name="Google Shape;121;p16"/>
          <p:cNvSpPr/>
          <p:nvPr/>
        </p:nvSpPr>
        <p:spPr>
          <a:xfrm>
            <a:off x="1251400" y="2532875"/>
            <a:ext cx="2508338" cy="357435"/>
          </a:xfrm>
          <a:custGeom>
            <a:rect b="b" l="l" r="r" t="t"/>
            <a:pathLst>
              <a:path extrusionOk="0" h="36585" w="95483">
                <a:moveTo>
                  <a:pt x="0" y="36164"/>
                </a:moveTo>
                <a:cubicBezTo>
                  <a:pt x="7066" y="36164"/>
                  <a:pt x="14575" y="37599"/>
                  <a:pt x="21170" y="35061"/>
                </a:cubicBezTo>
                <a:cubicBezTo>
                  <a:pt x="32168" y="30828"/>
                  <a:pt x="39737" y="20265"/>
                  <a:pt x="50278" y="14995"/>
                </a:cubicBezTo>
                <a:cubicBezTo>
                  <a:pt x="56482" y="11893"/>
                  <a:pt x="64362" y="13467"/>
                  <a:pt x="70565" y="10364"/>
                </a:cubicBezTo>
                <a:cubicBezTo>
                  <a:pt x="74313" y="8489"/>
                  <a:pt x="76895" y="4802"/>
                  <a:pt x="80488" y="2646"/>
                </a:cubicBezTo>
                <a:cubicBezTo>
                  <a:pt x="84840" y="35"/>
                  <a:pt x="90407" y="0"/>
                  <a:pt x="95483" y="0"/>
                </a:cubicBez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Google Shape;122;p16"/>
          <p:cNvSpPr txBox="1"/>
          <p:nvPr/>
        </p:nvSpPr>
        <p:spPr>
          <a:xfrm>
            <a:off x="3148725" y="1025725"/>
            <a:ext cx="9087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3C78D8"/>
                </a:solidFill>
              </a:rPr>
              <a:t>98.6%</a:t>
            </a:r>
            <a:endParaRPr b="1" sz="2000">
              <a:solidFill>
                <a:srgbClr val="3C78D8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3148725" y="2625925"/>
            <a:ext cx="9087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C0000"/>
                </a:solidFill>
              </a:rPr>
              <a:t>87.8%</a:t>
            </a:r>
            <a:endParaRPr b="1" sz="2000">
              <a:solidFill>
                <a:srgbClr val="CC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311700" y="445025"/>
            <a:ext cx="870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E69138"/>
                </a:solidFill>
              </a:rPr>
              <a:t>Implementation</a:t>
            </a:r>
            <a:r>
              <a:rPr lang="en"/>
              <a:t> causes significant accuracy difference</a:t>
            </a:r>
            <a:endParaRPr/>
          </a:p>
        </p:txBody>
      </p:sp>
      <p:sp>
        <p:nvSpPr>
          <p:cNvPr id="129" name="Google Shape;12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17"/>
          <p:cNvSpPr txBox="1"/>
          <p:nvPr/>
        </p:nvSpPr>
        <p:spPr>
          <a:xfrm>
            <a:off x="785595" y="2312697"/>
            <a:ext cx="72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3C78D8"/>
                </a:solidFill>
              </a:rPr>
              <a:t>Run</a:t>
            </a:r>
            <a:endParaRPr b="1" sz="2200">
              <a:solidFill>
                <a:srgbClr val="3C78D8"/>
              </a:solidFill>
            </a:endParaRPr>
          </a:p>
        </p:txBody>
      </p:sp>
      <p:sp>
        <p:nvSpPr>
          <p:cNvPr id="131" name="Google Shape;131;p17"/>
          <p:cNvSpPr txBox="1"/>
          <p:nvPr/>
        </p:nvSpPr>
        <p:spPr>
          <a:xfrm>
            <a:off x="785600" y="3054772"/>
            <a:ext cx="90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CC0000"/>
                </a:solidFill>
              </a:rPr>
              <a:t>Rerun</a:t>
            </a:r>
            <a:endParaRPr b="1" sz="2200">
              <a:solidFill>
                <a:srgbClr val="CC0000"/>
              </a:solidFill>
            </a:endParaRPr>
          </a:p>
        </p:txBody>
      </p:sp>
      <p:pic>
        <p:nvPicPr>
          <p:cNvPr id="132" name="Google Shape;132;p17"/>
          <p:cNvPicPr preferRelativeResize="0"/>
          <p:nvPr/>
        </p:nvPicPr>
        <p:blipFill rotWithShape="1">
          <a:blip r:embed="rId3">
            <a:alphaModFix/>
          </a:blip>
          <a:srcRect b="0" l="13059" r="14946" t="0"/>
          <a:stretch/>
        </p:blipFill>
        <p:spPr>
          <a:xfrm>
            <a:off x="524350" y="1271750"/>
            <a:ext cx="752500" cy="74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17"/>
          <p:cNvCxnSpPr>
            <a:stCxn id="132" idx="1"/>
            <a:endCxn id="131" idx="1"/>
          </p:cNvCxnSpPr>
          <p:nvPr/>
        </p:nvCxnSpPr>
        <p:spPr>
          <a:xfrm>
            <a:off x="524350" y="1641750"/>
            <a:ext cx="261300" cy="1609800"/>
          </a:xfrm>
          <a:prstGeom prst="curvedConnector3">
            <a:avLst>
              <a:gd fmla="val -9113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34" name="Google Shape;134;p17"/>
          <p:cNvCxnSpPr>
            <a:stCxn id="132" idx="2"/>
            <a:endCxn id="130" idx="1"/>
          </p:cNvCxnSpPr>
          <p:nvPr/>
        </p:nvCxnSpPr>
        <p:spPr>
          <a:xfrm rot="5400000">
            <a:off x="594300" y="2203150"/>
            <a:ext cx="497700" cy="114900"/>
          </a:xfrm>
          <a:prstGeom prst="curvedConnector4">
            <a:avLst>
              <a:gd fmla="val 30234" name="adj1"/>
              <a:gd fmla="val 307337" name="adj2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35" name="Google Shape;135;p17"/>
          <p:cNvSpPr txBox="1"/>
          <p:nvPr/>
        </p:nvSpPr>
        <p:spPr>
          <a:xfrm>
            <a:off x="1324512" y="1431362"/>
            <a:ext cx="1580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6AA84F"/>
                </a:solidFill>
              </a:rPr>
              <a:t>Fixed seed</a:t>
            </a:r>
            <a:endParaRPr b="1" sz="2200">
              <a:solidFill>
                <a:srgbClr val="6AA84F"/>
              </a:solidFill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1251425" y="1417175"/>
            <a:ext cx="2508350" cy="1467761"/>
          </a:xfrm>
          <a:custGeom>
            <a:rect b="b" l="l" r="r" t="t"/>
            <a:pathLst>
              <a:path extrusionOk="0" h="54246" w="100334">
                <a:moveTo>
                  <a:pt x="0" y="54246"/>
                </a:moveTo>
                <a:cubicBezTo>
                  <a:pt x="16806" y="54246"/>
                  <a:pt x="27520" y="34606"/>
                  <a:pt x="42780" y="27564"/>
                </a:cubicBezTo>
                <a:cubicBezTo>
                  <a:pt x="50744" y="23889"/>
                  <a:pt x="60038" y="24165"/>
                  <a:pt x="68359" y="21390"/>
                </a:cubicBezTo>
                <a:cubicBezTo>
                  <a:pt x="77334" y="18397"/>
                  <a:pt x="84613" y="11521"/>
                  <a:pt x="91734" y="5292"/>
                </a:cubicBezTo>
                <a:cubicBezTo>
                  <a:pt x="94267" y="3076"/>
                  <a:pt x="98466" y="2800"/>
                  <a:pt x="100334" y="0"/>
                </a:cubicBezTo>
              </a:path>
            </a:pathLst>
          </a:cu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7" name="Google Shape;137;p17"/>
          <p:cNvSpPr/>
          <p:nvPr/>
        </p:nvSpPr>
        <p:spPr>
          <a:xfrm>
            <a:off x="1251400" y="2532875"/>
            <a:ext cx="2508338" cy="357435"/>
          </a:xfrm>
          <a:custGeom>
            <a:rect b="b" l="l" r="r" t="t"/>
            <a:pathLst>
              <a:path extrusionOk="0" h="36585" w="95483">
                <a:moveTo>
                  <a:pt x="0" y="36164"/>
                </a:moveTo>
                <a:cubicBezTo>
                  <a:pt x="7066" y="36164"/>
                  <a:pt x="14575" y="37599"/>
                  <a:pt x="21170" y="35061"/>
                </a:cubicBezTo>
                <a:cubicBezTo>
                  <a:pt x="32168" y="30828"/>
                  <a:pt x="39737" y="20265"/>
                  <a:pt x="50278" y="14995"/>
                </a:cubicBezTo>
                <a:cubicBezTo>
                  <a:pt x="56482" y="11893"/>
                  <a:pt x="64362" y="13467"/>
                  <a:pt x="70565" y="10364"/>
                </a:cubicBezTo>
                <a:cubicBezTo>
                  <a:pt x="74313" y="8489"/>
                  <a:pt x="76895" y="4802"/>
                  <a:pt x="80488" y="2646"/>
                </a:cubicBezTo>
                <a:cubicBezTo>
                  <a:pt x="84840" y="35"/>
                  <a:pt x="90407" y="0"/>
                  <a:pt x="95483" y="0"/>
                </a:cubicBez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8" name="Google Shape;138;p17"/>
          <p:cNvSpPr/>
          <p:nvPr/>
        </p:nvSpPr>
        <p:spPr>
          <a:xfrm>
            <a:off x="1251425" y="1439226"/>
            <a:ext cx="2508350" cy="1467761"/>
          </a:xfrm>
          <a:custGeom>
            <a:rect b="b" l="l" r="r" t="t"/>
            <a:pathLst>
              <a:path extrusionOk="0" h="54246" w="100334">
                <a:moveTo>
                  <a:pt x="0" y="54246"/>
                </a:moveTo>
                <a:cubicBezTo>
                  <a:pt x="16806" y="54246"/>
                  <a:pt x="27520" y="34606"/>
                  <a:pt x="42780" y="27564"/>
                </a:cubicBezTo>
                <a:cubicBezTo>
                  <a:pt x="50744" y="23889"/>
                  <a:pt x="60038" y="24165"/>
                  <a:pt x="68359" y="21390"/>
                </a:cubicBezTo>
                <a:cubicBezTo>
                  <a:pt x="77334" y="18397"/>
                  <a:pt x="84613" y="11521"/>
                  <a:pt x="91734" y="5292"/>
                </a:cubicBezTo>
                <a:cubicBezTo>
                  <a:pt x="94267" y="3076"/>
                  <a:pt x="98466" y="2800"/>
                  <a:pt x="100334" y="0"/>
                </a:cubicBez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311700" y="445025"/>
            <a:ext cx="870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69138"/>
                </a:solidFill>
              </a:rPr>
              <a:t>Implementation</a:t>
            </a:r>
            <a:r>
              <a:rPr lang="en"/>
              <a:t> causes significant accuracy difference</a:t>
            </a:r>
            <a:endParaRPr/>
          </a:p>
        </p:txBody>
      </p:sp>
      <p:sp>
        <p:nvSpPr>
          <p:cNvPr id="144" name="Google Shape;14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5" name="Google Shape;145;p18"/>
          <p:cNvCxnSpPr/>
          <p:nvPr/>
        </p:nvCxnSpPr>
        <p:spPr>
          <a:xfrm>
            <a:off x="3695375" y="1488475"/>
            <a:ext cx="0" cy="617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146" name="Google Shape;146;p18"/>
          <p:cNvSpPr txBox="1"/>
          <p:nvPr/>
        </p:nvSpPr>
        <p:spPr>
          <a:xfrm>
            <a:off x="3900894" y="1591514"/>
            <a:ext cx="63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</a:rPr>
              <a:t>Diff</a:t>
            </a:r>
            <a:endParaRPr b="1" sz="2200">
              <a:solidFill>
                <a:schemeClr val="dk2"/>
              </a:solidFill>
            </a:endParaRPr>
          </a:p>
        </p:txBody>
      </p:sp>
      <p:sp>
        <p:nvSpPr>
          <p:cNvPr id="147" name="Google Shape;147;p18"/>
          <p:cNvSpPr txBox="1"/>
          <p:nvPr/>
        </p:nvSpPr>
        <p:spPr>
          <a:xfrm>
            <a:off x="5083800" y="1787450"/>
            <a:ext cx="3824700" cy="8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Up to </a:t>
            </a:r>
            <a:r>
              <a:rPr b="1" lang="en" sz="2600">
                <a:solidFill>
                  <a:srgbClr val="E69138"/>
                </a:solidFill>
              </a:rPr>
              <a:t>2.9%</a:t>
            </a:r>
            <a:r>
              <a:rPr b="1" lang="en" sz="2600">
                <a:solidFill>
                  <a:srgbClr val="3C78D8"/>
                </a:solidFill>
              </a:rPr>
              <a:t> </a:t>
            </a:r>
            <a:r>
              <a:rPr lang="en" sz="1800">
                <a:solidFill>
                  <a:schemeClr val="dk2"/>
                </a:solidFill>
              </a:rPr>
              <a:t>accuracy difference even with </a:t>
            </a:r>
            <a:r>
              <a:rPr b="1" i="1" lang="en" sz="1800">
                <a:solidFill>
                  <a:schemeClr val="dk2"/>
                </a:solidFill>
              </a:rPr>
              <a:t>fixed random seed</a:t>
            </a:r>
            <a:endParaRPr b="1" i="1" sz="1800">
              <a:solidFill>
                <a:schemeClr val="dk2"/>
              </a:solidFill>
            </a:endParaRPr>
          </a:p>
        </p:txBody>
      </p:sp>
      <p:cxnSp>
        <p:nvCxnSpPr>
          <p:cNvPr id="148" name="Google Shape;148;p18"/>
          <p:cNvCxnSpPr>
            <a:stCxn id="147" idx="1"/>
            <a:endCxn id="146" idx="3"/>
          </p:cNvCxnSpPr>
          <p:nvPr/>
        </p:nvCxnSpPr>
        <p:spPr>
          <a:xfrm rot="10800000">
            <a:off x="4533000" y="1788200"/>
            <a:ext cx="550800" cy="448500"/>
          </a:xfrm>
          <a:prstGeom prst="curvedConnector3">
            <a:avLst>
              <a:gd fmla="val 5000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49" name="Google Shape;149;p18"/>
          <p:cNvSpPr txBox="1"/>
          <p:nvPr/>
        </p:nvSpPr>
        <p:spPr>
          <a:xfrm>
            <a:off x="528750" y="3593225"/>
            <a:ext cx="8228100" cy="10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Most – </a:t>
            </a:r>
            <a:r>
              <a:rPr b="1" lang="en" sz="2600">
                <a:solidFill>
                  <a:srgbClr val="E69138"/>
                </a:solidFill>
              </a:rPr>
              <a:t>83.8%</a:t>
            </a:r>
            <a:r>
              <a:rPr lang="en" sz="1800">
                <a:solidFill>
                  <a:schemeClr val="dk2"/>
                </a:solidFill>
              </a:rPr>
              <a:t> – of the surveyed researchers and practitioners are </a:t>
            </a:r>
            <a:r>
              <a:rPr b="1" i="1" lang="en" sz="1800">
                <a:solidFill>
                  <a:schemeClr val="dk2"/>
                </a:solidFill>
              </a:rPr>
              <a:t>unaware or uncertain of </a:t>
            </a:r>
            <a:r>
              <a:rPr b="1" i="1" lang="en" sz="1800">
                <a:solidFill>
                  <a:srgbClr val="E69138"/>
                </a:solidFill>
              </a:rPr>
              <a:t>implementation-level nondeterminism</a:t>
            </a:r>
            <a:r>
              <a:rPr b="1" i="1" lang="en" sz="1800">
                <a:solidFill>
                  <a:schemeClr val="dk2"/>
                </a:solidFill>
              </a:rPr>
              <a:t> in DL systems.</a:t>
            </a:r>
            <a:endParaRPr b="1" i="1"/>
          </a:p>
        </p:txBody>
      </p:sp>
      <p:cxnSp>
        <p:nvCxnSpPr>
          <p:cNvPr id="150" name="Google Shape;150;p18"/>
          <p:cNvCxnSpPr>
            <a:stCxn id="146" idx="2"/>
            <a:endCxn id="149" idx="0"/>
          </p:cNvCxnSpPr>
          <p:nvPr/>
        </p:nvCxnSpPr>
        <p:spPr>
          <a:xfrm flipH="1" rot="-5400000">
            <a:off x="3625944" y="2576114"/>
            <a:ext cx="1608000" cy="426000"/>
          </a:xfrm>
          <a:prstGeom prst="curvedConnector3">
            <a:avLst>
              <a:gd fmla="val 50003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51" name="Google Shape;151;p18"/>
          <p:cNvSpPr txBox="1"/>
          <p:nvPr/>
        </p:nvSpPr>
        <p:spPr>
          <a:xfrm>
            <a:off x="785595" y="2312697"/>
            <a:ext cx="72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3C78D8"/>
                </a:solidFill>
              </a:rPr>
              <a:t>Run</a:t>
            </a:r>
            <a:endParaRPr b="1" sz="2200">
              <a:solidFill>
                <a:srgbClr val="3C78D8"/>
              </a:solidFill>
            </a:endParaRPr>
          </a:p>
        </p:txBody>
      </p:sp>
      <p:sp>
        <p:nvSpPr>
          <p:cNvPr id="152" name="Google Shape;152;p18"/>
          <p:cNvSpPr txBox="1"/>
          <p:nvPr/>
        </p:nvSpPr>
        <p:spPr>
          <a:xfrm>
            <a:off x="785600" y="3054772"/>
            <a:ext cx="90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CC0000"/>
                </a:solidFill>
              </a:rPr>
              <a:t>Rerun</a:t>
            </a:r>
            <a:endParaRPr b="1" sz="2200">
              <a:solidFill>
                <a:srgbClr val="CC0000"/>
              </a:solidFill>
            </a:endParaRPr>
          </a:p>
        </p:txBody>
      </p:sp>
      <p:pic>
        <p:nvPicPr>
          <p:cNvPr id="153" name="Google Shape;153;p18"/>
          <p:cNvPicPr preferRelativeResize="0"/>
          <p:nvPr/>
        </p:nvPicPr>
        <p:blipFill rotWithShape="1">
          <a:blip r:embed="rId3">
            <a:alphaModFix/>
          </a:blip>
          <a:srcRect b="0" l="13059" r="14946" t="0"/>
          <a:stretch/>
        </p:blipFill>
        <p:spPr>
          <a:xfrm>
            <a:off x="524350" y="1271750"/>
            <a:ext cx="752500" cy="74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18"/>
          <p:cNvCxnSpPr>
            <a:stCxn id="153" idx="1"/>
            <a:endCxn id="152" idx="1"/>
          </p:cNvCxnSpPr>
          <p:nvPr/>
        </p:nvCxnSpPr>
        <p:spPr>
          <a:xfrm>
            <a:off x="524350" y="1641750"/>
            <a:ext cx="261300" cy="1609800"/>
          </a:xfrm>
          <a:prstGeom prst="curvedConnector3">
            <a:avLst>
              <a:gd fmla="val -9113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55" name="Google Shape;155;p18"/>
          <p:cNvCxnSpPr>
            <a:stCxn id="153" idx="2"/>
            <a:endCxn id="151" idx="1"/>
          </p:cNvCxnSpPr>
          <p:nvPr/>
        </p:nvCxnSpPr>
        <p:spPr>
          <a:xfrm rot="5400000">
            <a:off x="594300" y="2203150"/>
            <a:ext cx="497700" cy="114900"/>
          </a:xfrm>
          <a:prstGeom prst="curvedConnector4">
            <a:avLst>
              <a:gd fmla="val 30234" name="adj1"/>
              <a:gd fmla="val 307337" name="adj2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6" name="Google Shape;156;p18"/>
          <p:cNvSpPr txBox="1"/>
          <p:nvPr/>
        </p:nvSpPr>
        <p:spPr>
          <a:xfrm>
            <a:off x="1324512" y="1431362"/>
            <a:ext cx="1580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6AA84F"/>
                </a:solidFill>
              </a:rPr>
              <a:t>Fixed seed</a:t>
            </a:r>
            <a:endParaRPr b="1" sz="2200">
              <a:solidFill>
                <a:srgbClr val="6AA84F"/>
              </a:solidFill>
            </a:endParaRPr>
          </a:p>
        </p:txBody>
      </p:sp>
      <p:sp>
        <p:nvSpPr>
          <p:cNvPr id="157" name="Google Shape;157;p18"/>
          <p:cNvSpPr/>
          <p:nvPr/>
        </p:nvSpPr>
        <p:spPr>
          <a:xfrm>
            <a:off x="1251425" y="1417175"/>
            <a:ext cx="2508350" cy="1467761"/>
          </a:xfrm>
          <a:custGeom>
            <a:rect b="b" l="l" r="r" t="t"/>
            <a:pathLst>
              <a:path extrusionOk="0" h="54246" w="100334">
                <a:moveTo>
                  <a:pt x="0" y="54246"/>
                </a:moveTo>
                <a:cubicBezTo>
                  <a:pt x="16806" y="54246"/>
                  <a:pt x="27520" y="34606"/>
                  <a:pt x="42780" y="27564"/>
                </a:cubicBezTo>
                <a:cubicBezTo>
                  <a:pt x="50744" y="23889"/>
                  <a:pt x="60038" y="24165"/>
                  <a:pt x="68359" y="21390"/>
                </a:cubicBezTo>
                <a:cubicBezTo>
                  <a:pt x="77334" y="18397"/>
                  <a:pt x="84613" y="11521"/>
                  <a:pt x="91734" y="5292"/>
                </a:cubicBezTo>
                <a:cubicBezTo>
                  <a:pt x="94267" y="3076"/>
                  <a:pt x="98466" y="2800"/>
                  <a:pt x="100334" y="0"/>
                </a:cubicBezTo>
              </a:path>
            </a:pathLst>
          </a:cu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8" name="Google Shape;158;p18"/>
          <p:cNvSpPr/>
          <p:nvPr/>
        </p:nvSpPr>
        <p:spPr>
          <a:xfrm>
            <a:off x="1251400" y="2097338"/>
            <a:ext cx="2508338" cy="792980"/>
          </a:xfrm>
          <a:custGeom>
            <a:rect b="b" l="l" r="r" t="t"/>
            <a:pathLst>
              <a:path extrusionOk="0" h="36585" w="95483">
                <a:moveTo>
                  <a:pt x="0" y="36164"/>
                </a:moveTo>
                <a:cubicBezTo>
                  <a:pt x="7066" y="36164"/>
                  <a:pt x="14575" y="37599"/>
                  <a:pt x="21170" y="35061"/>
                </a:cubicBezTo>
                <a:cubicBezTo>
                  <a:pt x="32168" y="30828"/>
                  <a:pt x="39737" y="20265"/>
                  <a:pt x="50278" y="14995"/>
                </a:cubicBezTo>
                <a:cubicBezTo>
                  <a:pt x="56482" y="11893"/>
                  <a:pt x="64362" y="13467"/>
                  <a:pt x="70565" y="10364"/>
                </a:cubicBezTo>
                <a:cubicBezTo>
                  <a:pt x="74313" y="8489"/>
                  <a:pt x="76895" y="4802"/>
                  <a:pt x="80488" y="2646"/>
                </a:cubicBezTo>
                <a:cubicBezTo>
                  <a:pt x="84840" y="35"/>
                  <a:pt x="90407" y="0"/>
                  <a:pt x="95483" y="0"/>
                </a:cubicBez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9" name="Google Shape;159;p18"/>
          <p:cNvSpPr/>
          <p:nvPr/>
        </p:nvSpPr>
        <p:spPr>
          <a:xfrm>
            <a:off x="1251425" y="1439226"/>
            <a:ext cx="2508350" cy="1467761"/>
          </a:xfrm>
          <a:custGeom>
            <a:rect b="b" l="l" r="r" t="t"/>
            <a:pathLst>
              <a:path extrusionOk="0" h="54246" w="100334">
                <a:moveTo>
                  <a:pt x="0" y="54246"/>
                </a:moveTo>
                <a:cubicBezTo>
                  <a:pt x="16806" y="54246"/>
                  <a:pt x="27520" y="34606"/>
                  <a:pt x="42780" y="27564"/>
                </a:cubicBezTo>
                <a:cubicBezTo>
                  <a:pt x="50744" y="23889"/>
                  <a:pt x="60038" y="24165"/>
                  <a:pt x="68359" y="21390"/>
                </a:cubicBezTo>
                <a:cubicBezTo>
                  <a:pt x="77334" y="18397"/>
                  <a:pt x="84613" y="11521"/>
                  <a:pt x="91734" y="5292"/>
                </a:cubicBezTo>
                <a:cubicBezTo>
                  <a:pt x="94267" y="3076"/>
                  <a:pt x="98466" y="2800"/>
                  <a:pt x="100334" y="0"/>
                </a:cubicBez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" name="Google Shape;160;p18"/>
          <p:cNvSpPr txBox="1"/>
          <p:nvPr/>
        </p:nvSpPr>
        <p:spPr>
          <a:xfrm>
            <a:off x="3148725" y="1025725"/>
            <a:ext cx="9087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3C78D8"/>
                </a:solidFill>
              </a:rPr>
              <a:t>80.2%</a:t>
            </a:r>
            <a:endParaRPr b="1" sz="2000">
              <a:solidFill>
                <a:srgbClr val="3C78D8"/>
              </a:solidFill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3148725" y="2244925"/>
            <a:ext cx="9087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CC0000"/>
                </a:solidFill>
              </a:rPr>
              <a:t>77.3%</a:t>
            </a:r>
            <a:endParaRPr b="1" sz="2000">
              <a:solidFill>
                <a:srgbClr val="CC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Possible invalid conclusions when comparing to baseline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Our experiments show cases where a single run of one network beats another</a:t>
            </a:r>
            <a:endParaRPr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">
                <a:solidFill>
                  <a:srgbClr val="D9D9D9"/>
                </a:solidFill>
              </a:rPr>
              <a:t>However, with 16 runs, the correct conclusion would be the opposite</a:t>
            </a:r>
            <a:endParaRPr>
              <a:solidFill>
                <a:srgbClr val="D9D9D9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Techniques to control/reduce the nondeterminism (especially in the implementation) to facilitate debugging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roblems and opportunities* - Examples</a:t>
            </a:r>
            <a:endParaRPr/>
          </a:p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Possible invalid conclusions when comparing to baseline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Our experiments show cases where a single run of one network beats another.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However, with 16 runs, the correct conclusion would be the opposite.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Techniques to control/reduce the nondeterminism (especially in the implementation) to facilitate debugging</a:t>
            </a:r>
            <a:endParaRPr/>
          </a:p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19"/>
          <p:cNvSpPr txBox="1"/>
          <p:nvPr/>
        </p:nvSpPr>
        <p:spPr>
          <a:xfrm>
            <a:off x="2573069" y="4419600"/>
            <a:ext cx="6082800" cy="1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*Refer to our paper for a full list and detailed </a:t>
            </a:r>
            <a:r>
              <a:rPr lang="en">
                <a:solidFill>
                  <a:schemeClr val="dk2"/>
                </a:solidFill>
              </a:rPr>
              <a:t>discussions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Factors that introduce nondeterminism to DL training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A quantitative study of DL training variance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A survey to understand the awareness of DL nondeterminism 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A literature survey on the awareness and the practice of handling DL variance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Implications and suggestions for researchers and practitioners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76" name="Google Shape;17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contributions: quantify DL system variance</a:t>
            </a:r>
            <a:endParaRPr/>
          </a:p>
        </p:txBody>
      </p:sp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E69138"/>
                </a:solidFill>
              </a:rPr>
              <a:t>Factors</a:t>
            </a:r>
            <a:r>
              <a:rPr lang="en">
                <a:solidFill>
                  <a:srgbClr val="E69138"/>
                </a:solidFill>
              </a:rPr>
              <a:t> </a:t>
            </a:r>
            <a:r>
              <a:rPr lang="en"/>
              <a:t>that introduce </a:t>
            </a:r>
            <a:r>
              <a:rPr lang="en"/>
              <a:t>nondeterminism</a:t>
            </a:r>
            <a:r>
              <a:rPr lang="en"/>
              <a:t> to DL training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lang="en">
                <a:solidFill>
                  <a:srgbClr val="E69138"/>
                </a:solidFill>
              </a:rPr>
              <a:t>quantitative</a:t>
            </a:r>
            <a:r>
              <a:rPr lang="en"/>
              <a:t> study of </a:t>
            </a:r>
            <a:r>
              <a:rPr lang="en">
                <a:solidFill>
                  <a:srgbClr val="E69138"/>
                </a:solidFill>
              </a:rPr>
              <a:t>DL training variance</a:t>
            </a:r>
            <a:endParaRPr>
              <a:solidFill>
                <a:srgbClr val="E69138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survey to understand the </a:t>
            </a:r>
            <a:r>
              <a:rPr lang="en">
                <a:solidFill>
                  <a:srgbClr val="E69138"/>
                </a:solidFill>
              </a:rPr>
              <a:t>awareness of DL nondeterminism </a:t>
            </a:r>
            <a:endParaRPr>
              <a:solidFill>
                <a:srgbClr val="E69138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literature survey on the awareness and </a:t>
            </a:r>
            <a:r>
              <a:rPr lang="en">
                <a:solidFill>
                  <a:srgbClr val="E69138"/>
                </a:solidFill>
              </a:rPr>
              <a:t>the practice of handling DL variance</a:t>
            </a:r>
            <a:endParaRPr>
              <a:solidFill>
                <a:srgbClr val="E69138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E69138"/>
                </a:solidFill>
              </a:rPr>
              <a:t>Implications and suggestions</a:t>
            </a:r>
            <a:r>
              <a:rPr lang="en"/>
              <a:t> for researchers and practitioners</a:t>
            </a:r>
            <a:endParaRPr/>
          </a:p>
        </p:txBody>
      </p:sp>
      <p:sp>
        <p:nvSpPr>
          <p:cNvPr id="178" name="Google Shape;1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contributions:</a:t>
            </a:r>
            <a:r>
              <a:rPr lang="en"/>
              <a:t> quantify DL system variance</a:t>
            </a:r>
            <a:endParaRPr/>
          </a:p>
        </p:txBody>
      </p:sp>
      <p:sp>
        <p:nvSpPr>
          <p:cNvPr id="184" name="Google Shape;18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F</a:t>
            </a:r>
            <a:r>
              <a:rPr lang="en">
                <a:solidFill>
                  <a:srgbClr val="D9D9D9"/>
                </a:solidFill>
              </a:rPr>
              <a:t>actors that introduce nondeterminism to DL training</a:t>
            </a:r>
            <a:endParaRPr>
              <a:solidFill>
                <a:srgbClr val="D9D9D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lang="en">
                <a:solidFill>
                  <a:srgbClr val="E69138"/>
                </a:solidFill>
              </a:rPr>
              <a:t>quantitative</a:t>
            </a:r>
            <a:r>
              <a:rPr lang="en"/>
              <a:t> study of </a:t>
            </a:r>
            <a:r>
              <a:rPr lang="en">
                <a:solidFill>
                  <a:srgbClr val="E69138"/>
                </a:solidFill>
              </a:rPr>
              <a:t>DL training variance</a:t>
            </a:r>
            <a:endParaRPr>
              <a:solidFill>
                <a:srgbClr val="E69138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survey to understand the </a:t>
            </a:r>
            <a:r>
              <a:rPr lang="en">
                <a:solidFill>
                  <a:srgbClr val="E69138"/>
                </a:solidFill>
              </a:rPr>
              <a:t>awareness of DL nondeterminism </a:t>
            </a:r>
            <a:endParaRPr>
              <a:solidFill>
                <a:srgbClr val="E69138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literature survey on the awareness and </a:t>
            </a:r>
            <a:r>
              <a:rPr lang="en">
                <a:solidFill>
                  <a:srgbClr val="E69138"/>
                </a:solidFill>
              </a:rPr>
              <a:t>the practice of handling DL variance</a:t>
            </a:r>
            <a:endParaRPr>
              <a:solidFill>
                <a:srgbClr val="E69138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Char char="●"/>
            </a:pPr>
            <a:r>
              <a:rPr lang="en">
                <a:solidFill>
                  <a:srgbClr val="D9D9D9"/>
                </a:solidFill>
              </a:rPr>
              <a:t>I</a:t>
            </a:r>
            <a:r>
              <a:rPr lang="en">
                <a:solidFill>
                  <a:srgbClr val="D9D9D9"/>
                </a:solidFill>
              </a:rPr>
              <a:t>mplications and suggestions for researchers and practitioners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85" name="Google Shape;1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